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71" r:id="rId4"/>
    <p:sldId id="269" r:id="rId5"/>
    <p:sldId id="259" r:id="rId6"/>
    <p:sldId id="270" r:id="rId7"/>
    <p:sldId id="260" r:id="rId8"/>
    <p:sldId id="258" r:id="rId9"/>
    <p:sldId id="261" r:id="rId10"/>
    <p:sldId id="265" r:id="rId11"/>
    <p:sldId id="262" r:id="rId12"/>
    <p:sldId id="263" r:id="rId13"/>
    <p:sldId id="264" r:id="rId14"/>
    <p:sldId id="266" r:id="rId15"/>
    <p:sldId id="267" r:id="rId16"/>
    <p:sldId id="268" r:id="rId17"/>
    <p:sldId id="285" r:id="rId18"/>
    <p:sldId id="272" r:id="rId19"/>
    <p:sldId id="273" r:id="rId20"/>
    <p:sldId id="274" r:id="rId21"/>
    <p:sldId id="275" r:id="rId22"/>
    <p:sldId id="282" r:id="rId23"/>
    <p:sldId id="280" r:id="rId24"/>
    <p:sldId id="276" r:id="rId25"/>
    <p:sldId id="277" r:id="rId26"/>
    <p:sldId id="278" r:id="rId27"/>
    <p:sldId id="281" r:id="rId28"/>
    <p:sldId id="283" r:id="rId29"/>
    <p:sldId id="284" r:id="rId30"/>
    <p:sldId id="279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9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3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3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1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1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5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8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s-generalski-stol.skole.hr/upload/os-generalski-stol/images/static3/819/attachment/MJESEC_HRVATSKE_KNJIGE.doc" TargetMode="External"/><Relationship Id="rId2" Type="http://schemas.openxmlformats.org/officeDocument/2006/relationships/hyperlink" Target="http://os-generalski-stol.skole.hr/upload/os-generalski-stol/images/static3/819/attachment/DANAS_U_NASOJ_KNJIZNICI-prvasici.do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arodne-novine.nn.hr/clanci/sluzbeni/2019_02_17_356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zrekeicitati.com/autori/1497-miro_gavran" TargetMode="External"/><Relationship Id="rId2" Type="http://schemas.openxmlformats.org/officeDocument/2006/relationships/hyperlink" Target="http://www.izrekeicitati.com/citati/citat/13314-citajuci-knjige-neces-usavrsiti-vjestinu-zivljenja-zivot-je-neobuhvatno-protjecanje:-opire-se-svakom-odredjenju-citajuci-knjige-neces-doprijeti-do-istine-sve-sto-je-napisano-izmisljeno-je-%E2%80%93-stvarnost-se-ne-pokorava-rijecima-citajuci-knjige-neces-postati-ni-sretniji-ni-bolji-%E2%80%93-ali-knjige-moras-citati-da-bi-to-shvatio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hk.hr/data/source/Obrazac_za_prijavu_podaci_o_autoru.docx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C500BF3-C269-4168-A732-A6105C1FD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C9C5856-5970-0C96-29FC-5347F9E3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916" y="727598"/>
            <a:ext cx="6658737" cy="321868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r-HR" sz="7400" dirty="0"/>
              <a:t>Mjesec hrvatske knjige</a:t>
            </a:r>
            <a:br>
              <a:rPr lang="hr-HR" sz="7400" dirty="0"/>
            </a:br>
            <a:br>
              <a:rPr lang="hr-HR" sz="7400" dirty="0"/>
            </a:br>
            <a:r>
              <a:rPr lang="hr-HR" sz="1800" dirty="0">
                <a:latin typeface="Abadi" panose="020B0604020104020204" pitchFamily="34" charset="0"/>
              </a:rPr>
              <a:t>Priredila: Ivana Mateša, školska knjižničarka OŠ Generalski Stol</a:t>
            </a:r>
            <a:endParaRPr lang="hr-HR" sz="7400" dirty="0">
              <a:latin typeface="Abadi" panose="020B0604020104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98A7AFB-0EFF-6EC3-6957-514D9F05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149" y="303118"/>
            <a:ext cx="4735472" cy="61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6">
            <a:extLst>
              <a:ext uri="{FF2B5EF4-FFF2-40B4-BE49-F238E27FC236}">
                <a16:creationId xmlns:a16="http://schemas.microsoft.com/office/drawing/2014/main" id="{523389D5-E206-4CFD-A82E-F4043B37C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213" y="4097845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3B94B1"/>
          </a:solidFill>
          <a:ln w="38100" cap="rnd">
            <a:solidFill>
              <a:srgbClr val="3B94B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7C98C-DF2A-E4BD-E6E8-7443D5E7F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SREDIŠNJI PROGRAMI</a:t>
            </a:r>
          </a:p>
        </p:txBody>
      </p:sp>
    </p:spTree>
    <p:extLst>
      <p:ext uri="{BB962C8B-B14F-4D97-AF65-F5344CB8AC3E}">
        <p14:creationId xmlns:p14="http://schemas.microsoft.com/office/powerpoint/2010/main" val="2681948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35590-6880-2DD1-B942-8A5F263C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482" y="2927096"/>
            <a:ext cx="4924806" cy="1781403"/>
          </a:xfrm>
        </p:spPr>
        <p:txBody>
          <a:bodyPr>
            <a:normAutofit fontScale="90000"/>
          </a:bodyPr>
          <a:lstStyle/>
          <a:p>
            <a:pPr fontAlgn="base"/>
            <a:r>
              <a:rPr lang="hr-HR" sz="2800" b="1" i="0" dirty="0">
                <a:solidFill>
                  <a:srgbClr val="509ED8"/>
                </a:solidFill>
                <a:effectLst/>
                <a:latin typeface="omotype_stdmedium_one"/>
              </a:rPr>
              <a:t>Nacionalni kviz za poticanje čitanja</a:t>
            </a:r>
            <a:br>
              <a:rPr lang="hr-HR" sz="800" b="1" i="0" dirty="0">
                <a:solidFill>
                  <a:srgbClr val="509ED8"/>
                </a:solidFill>
                <a:effectLst/>
                <a:latin typeface="omotype_stdmedium_one"/>
              </a:rPr>
            </a:br>
            <a:b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  <a:t>Nacionalni kviz za poticanje čitanja 2022. -</a:t>
            </a:r>
            <a:r>
              <a:rPr lang="hr-HR" sz="2200" b="0" i="1" dirty="0">
                <a:solidFill>
                  <a:srgbClr val="333333"/>
                </a:solidFill>
                <a:effectLst/>
                <a:latin typeface="omotype_stdmedium_one"/>
              </a:rPr>
              <a:t>Nije lako kad si mlad. </a:t>
            </a:r>
            <a:b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200" dirty="0"/>
            </a:br>
            <a: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  <a:t>Končić </a:t>
            </a:r>
            <a:r>
              <a:rPr lang="hr-HR" sz="2200" b="0" i="0" dirty="0" err="1">
                <a:solidFill>
                  <a:srgbClr val="333333"/>
                </a:solidFill>
                <a:effectLst/>
                <a:latin typeface="omotype_stdmedium_one"/>
              </a:rPr>
              <a:t>Trlek</a:t>
            </a:r>
            <a: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  <a:t>, Elizabeta: </a:t>
            </a:r>
            <a:r>
              <a:rPr lang="hr-HR" sz="2200" b="0" i="1" dirty="0">
                <a:solidFill>
                  <a:srgbClr val="333333"/>
                </a:solidFill>
                <a:effectLst/>
                <a:latin typeface="inherit"/>
              </a:rPr>
              <a:t>Pošta za Li</a:t>
            </a:r>
            <a:b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200" b="0" i="0" dirty="0" err="1">
                <a:solidFill>
                  <a:srgbClr val="333333"/>
                </a:solidFill>
                <a:effectLst/>
                <a:latin typeface="omotype_stdmedium_one"/>
              </a:rPr>
              <a:t>Pongrašić</a:t>
            </a:r>
            <a: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  <a:t>, Zoran: </a:t>
            </a:r>
            <a:r>
              <a:rPr lang="hr-HR" sz="2200" b="0" i="1" dirty="0">
                <a:solidFill>
                  <a:srgbClr val="333333"/>
                </a:solidFill>
                <a:effectLst/>
                <a:latin typeface="inherit"/>
              </a:rPr>
              <a:t>Krive su </a:t>
            </a:r>
            <a:r>
              <a:rPr lang="hr-HR" sz="2200" b="0" i="1" dirty="0" err="1">
                <a:solidFill>
                  <a:srgbClr val="333333"/>
                </a:solidFill>
                <a:effectLst/>
                <a:latin typeface="inherit"/>
              </a:rPr>
              <a:t>seka</a:t>
            </a:r>
            <a:r>
              <a:rPr lang="hr-HR" sz="2200" b="0" i="1" dirty="0">
                <a:solidFill>
                  <a:srgbClr val="333333"/>
                </a:solidFill>
                <a:effectLst/>
                <a:latin typeface="inherit"/>
              </a:rPr>
              <a:t> i </a:t>
            </a:r>
            <a:r>
              <a:rPr lang="hr-HR" sz="2200" b="0" i="1" dirty="0" err="1">
                <a:solidFill>
                  <a:srgbClr val="333333"/>
                </a:solidFill>
                <a:effectLst/>
                <a:latin typeface="inherit"/>
              </a:rPr>
              <a:t>seka</a:t>
            </a:r>
            <a:b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200" b="0" i="0" dirty="0">
                <a:solidFill>
                  <a:srgbClr val="333333"/>
                </a:solidFill>
                <a:effectLst/>
                <a:latin typeface="omotype_stdmedium_one"/>
              </a:rPr>
              <a:t>Šojat, Ivana: </a:t>
            </a:r>
            <a:r>
              <a:rPr lang="hr-HR" sz="2200" b="0" i="1" dirty="0">
                <a:solidFill>
                  <a:srgbClr val="333333"/>
                </a:solidFill>
                <a:effectLst/>
                <a:latin typeface="inherit"/>
              </a:rPr>
              <a:t>Oblak čvoraka</a:t>
            </a:r>
            <a:br>
              <a:rPr lang="hr-HR" b="0" i="0" dirty="0">
                <a:solidFill>
                  <a:srgbClr val="333333"/>
                </a:solidFill>
                <a:effectLst/>
                <a:latin typeface="omotype_stdmedium_one"/>
              </a:rPr>
            </a:br>
            <a:endParaRPr lang="hr-H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DBE3800-15C5-FAFB-9838-4FBCB906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60" y="3817797"/>
            <a:ext cx="5709920" cy="27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DD2A90-D3D5-8729-11FE-9A90249E8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31185"/>
            <a:ext cx="10515600" cy="2096759"/>
          </a:xfrm>
        </p:spPr>
        <p:txBody>
          <a:bodyPr/>
          <a:lstStyle/>
          <a:p>
            <a:pPr fontAlgn="base"/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  <a:t>23. listopada - virtualni maraton čitanja - </a:t>
            </a:r>
            <a:r>
              <a:rPr lang="hr-HR" sz="2000" b="0" i="1" dirty="0">
                <a:solidFill>
                  <a:srgbClr val="333333"/>
                </a:solidFill>
                <a:effectLst/>
                <a:latin typeface="inherit"/>
              </a:rPr>
              <a:t>Minuta za čitanje</a:t>
            </a:r>
            <a: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  <a:t>.</a:t>
            </a:r>
            <a:br>
              <a:rPr lang="hr-HR" sz="20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2E1D52D-5728-0A49-AEE1-4EE2C9AB4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61" y="225066"/>
            <a:ext cx="10515600" cy="1124712"/>
          </a:xfrm>
        </p:spPr>
        <p:txBody>
          <a:bodyPr/>
          <a:lstStyle/>
          <a:p>
            <a:r>
              <a:rPr lang="hr-HR" sz="2500" b="1" i="0" dirty="0">
                <a:solidFill>
                  <a:srgbClr val="509ED8"/>
                </a:solidFill>
                <a:effectLst/>
                <a:latin typeface="omotype_stdmedium_one"/>
              </a:rPr>
              <a:t>Čitateljski maraton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601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53FF75B-C5F6-4893-1007-623AB976D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132" y="1295231"/>
            <a:ext cx="5895178" cy="380744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200" b="0" i="0">
                <a:effectLst/>
                <a:latin typeface="omotype_stdmedium_one"/>
              </a:rPr>
              <a:t>Dan hrvatskih knjižnica obilježava se 11. studenog u spomen na dan kada je 1960. godine Hrvatski sabor donio prvi hrvatski zakon o knjižnicama</a:t>
            </a:r>
            <a:endParaRPr lang="hr-HR" sz="4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rgbClr val="3B94B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BDB1E1-189F-1EC8-2C9D-13932CBA2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872" y="1122363"/>
            <a:ext cx="3223928" cy="3807446"/>
          </a:xfrm>
        </p:spPr>
        <p:txBody>
          <a:bodyPr anchor="b">
            <a:normAutofit/>
          </a:bodyPr>
          <a:lstStyle/>
          <a:p>
            <a:r>
              <a:rPr lang="hr-HR" sz="3600" b="1" i="0" dirty="0">
                <a:solidFill>
                  <a:srgbClr val="FFFFFF"/>
                </a:solidFill>
                <a:effectLst/>
                <a:latin typeface="omotype_stdmedium_one"/>
              </a:rPr>
              <a:t>Dan hrvatskih knjižnica</a:t>
            </a:r>
          </a:p>
          <a:p>
            <a:endParaRPr lang="hr-HR" sz="3600" dirty="0">
              <a:solidFill>
                <a:srgbClr val="FFFFFF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27432"/>
          </a:xfrm>
          <a:custGeom>
            <a:avLst/>
            <a:gdLst>
              <a:gd name="connsiteX0" fmla="*/ 0 w 5897880"/>
              <a:gd name="connsiteY0" fmla="*/ 0 h 27432"/>
              <a:gd name="connsiteX1" fmla="*/ 537362 w 5897880"/>
              <a:gd name="connsiteY1" fmla="*/ 0 h 27432"/>
              <a:gd name="connsiteX2" fmla="*/ 1133704 w 5897880"/>
              <a:gd name="connsiteY2" fmla="*/ 0 h 27432"/>
              <a:gd name="connsiteX3" fmla="*/ 1671066 w 5897880"/>
              <a:gd name="connsiteY3" fmla="*/ 0 h 27432"/>
              <a:gd name="connsiteX4" fmla="*/ 2385365 w 5897880"/>
              <a:gd name="connsiteY4" fmla="*/ 0 h 27432"/>
              <a:gd name="connsiteX5" fmla="*/ 3040685 w 5897880"/>
              <a:gd name="connsiteY5" fmla="*/ 0 h 27432"/>
              <a:gd name="connsiteX6" fmla="*/ 3696005 w 5897880"/>
              <a:gd name="connsiteY6" fmla="*/ 0 h 27432"/>
              <a:gd name="connsiteX7" fmla="*/ 4469282 w 5897880"/>
              <a:gd name="connsiteY7" fmla="*/ 0 h 27432"/>
              <a:gd name="connsiteX8" fmla="*/ 5183581 w 5897880"/>
              <a:gd name="connsiteY8" fmla="*/ 0 h 27432"/>
              <a:gd name="connsiteX9" fmla="*/ 5897880 w 5897880"/>
              <a:gd name="connsiteY9" fmla="*/ 0 h 27432"/>
              <a:gd name="connsiteX10" fmla="*/ 5897880 w 5897880"/>
              <a:gd name="connsiteY10" fmla="*/ 27432 h 27432"/>
              <a:gd name="connsiteX11" fmla="*/ 5419496 w 5897880"/>
              <a:gd name="connsiteY11" fmla="*/ 27432 h 27432"/>
              <a:gd name="connsiteX12" fmla="*/ 4882134 w 5897880"/>
              <a:gd name="connsiteY12" fmla="*/ 27432 h 27432"/>
              <a:gd name="connsiteX13" fmla="*/ 4167835 w 5897880"/>
              <a:gd name="connsiteY13" fmla="*/ 27432 h 27432"/>
              <a:gd name="connsiteX14" fmla="*/ 3394558 w 5897880"/>
              <a:gd name="connsiteY14" fmla="*/ 27432 h 27432"/>
              <a:gd name="connsiteX15" fmla="*/ 2798216 w 5897880"/>
              <a:gd name="connsiteY15" fmla="*/ 27432 h 27432"/>
              <a:gd name="connsiteX16" fmla="*/ 2024939 w 5897880"/>
              <a:gd name="connsiteY16" fmla="*/ 27432 h 27432"/>
              <a:gd name="connsiteX17" fmla="*/ 1487576 w 5897880"/>
              <a:gd name="connsiteY17" fmla="*/ 27432 h 27432"/>
              <a:gd name="connsiteX18" fmla="*/ 1009193 w 5897880"/>
              <a:gd name="connsiteY18" fmla="*/ 27432 h 27432"/>
              <a:gd name="connsiteX19" fmla="*/ 0 w 5897880"/>
              <a:gd name="connsiteY19" fmla="*/ 27432 h 27432"/>
              <a:gd name="connsiteX20" fmla="*/ 0 w 5897880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27432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716" y="13055"/>
                  <a:pt x="5897707" y="18641"/>
                  <a:pt x="5897880" y="27432"/>
                </a:cubicBezTo>
                <a:cubicBezTo>
                  <a:pt x="5682742" y="40412"/>
                  <a:pt x="5520014" y="23844"/>
                  <a:pt x="5419496" y="27432"/>
                </a:cubicBezTo>
                <a:cubicBezTo>
                  <a:pt x="5318978" y="31020"/>
                  <a:pt x="5012864" y="6698"/>
                  <a:pt x="4882134" y="27432"/>
                </a:cubicBezTo>
                <a:cubicBezTo>
                  <a:pt x="4751404" y="48166"/>
                  <a:pt x="4313676" y="5207"/>
                  <a:pt x="4167835" y="27432"/>
                </a:cubicBezTo>
                <a:cubicBezTo>
                  <a:pt x="4021994" y="49657"/>
                  <a:pt x="3715729" y="59193"/>
                  <a:pt x="3394558" y="27432"/>
                </a:cubicBezTo>
                <a:cubicBezTo>
                  <a:pt x="3073387" y="-4329"/>
                  <a:pt x="3093227" y="38972"/>
                  <a:pt x="2798216" y="27432"/>
                </a:cubicBezTo>
                <a:cubicBezTo>
                  <a:pt x="2503205" y="15892"/>
                  <a:pt x="2297615" y="31603"/>
                  <a:pt x="2024939" y="27432"/>
                </a:cubicBezTo>
                <a:cubicBezTo>
                  <a:pt x="1752263" y="23261"/>
                  <a:pt x="1629814" y="3659"/>
                  <a:pt x="1487576" y="27432"/>
                </a:cubicBezTo>
                <a:cubicBezTo>
                  <a:pt x="1345338" y="51205"/>
                  <a:pt x="1238885" y="24954"/>
                  <a:pt x="1009193" y="27432"/>
                </a:cubicBezTo>
                <a:cubicBezTo>
                  <a:pt x="779501" y="29910"/>
                  <a:pt x="441829" y="-15535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5897880" h="27432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677" y="11634"/>
                  <a:pt x="5899083" y="16994"/>
                  <a:pt x="5897880" y="27432"/>
                </a:cubicBezTo>
                <a:cubicBezTo>
                  <a:pt x="5630425" y="7719"/>
                  <a:pt x="5532865" y="21388"/>
                  <a:pt x="5242560" y="27432"/>
                </a:cubicBezTo>
                <a:cubicBezTo>
                  <a:pt x="4952255" y="33476"/>
                  <a:pt x="4783060" y="14892"/>
                  <a:pt x="4646219" y="27432"/>
                </a:cubicBezTo>
                <a:cubicBezTo>
                  <a:pt x="4509378" y="39972"/>
                  <a:pt x="4163771" y="-4851"/>
                  <a:pt x="3872941" y="27432"/>
                </a:cubicBezTo>
                <a:cubicBezTo>
                  <a:pt x="3582111" y="59715"/>
                  <a:pt x="3362704" y="7742"/>
                  <a:pt x="3099664" y="27432"/>
                </a:cubicBezTo>
                <a:cubicBezTo>
                  <a:pt x="2836624" y="47122"/>
                  <a:pt x="2747441" y="28801"/>
                  <a:pt x="2562301" y="27432"/>
                </a:cubicBezTo>
                <a:cubicBezTo>
                  <a:pt x="2377161" y="26063"/>
                  <a:pt x="2104946" y="30879"/>
                  <a:pt x="1906981" y="27432"/>
                </a:cubicBezTo>
                <a:cubicBezTo>
                  <a:pt x="1709016" y="23985"/>
                  <a:pt x="1304654" y="6821"/>
                  <a:pt x="1133704" y="27432"/>
                </a:cubicBezTo>
                <a:cubicBezTo>
                  <a:pt x="962754" y="48043"/>
                  <a:pt x="457048" y="12129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rgbClr val="3B94B1"/>
          </a:solidFill>
          <a:ln w="41275" cap="rnd">
            <a:solidFill>
              <a:srgbClr val="3B94B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3BEA983-EAAB-42FB-84E9-E77708168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5440680"/>
            <a:ext cx="3200400" cy="27432"/>
          </a:xfrm>
          <a:custGeom>
            <a:avLst/>
            <a:gdLst>
              <a:gd name="connsiteX0" fmla="*/ 0 w 3200400"/>
              <a:gd name="connsiteY0" fmla="*/ 0 h 27432"/>
              <a:gd name="connsiteX1" fmla="*/ 608076 w 3200400"/>
              <a:gd name="connsiteY1" fmla="*/ 0 h 27432"/>
              <a:gd name="connsiteX2" fmla="*/ 1248156 w 3200400"/>
              <a:gd name="connsiteY2" fmla="*/ 0 h 27432"/>
              <a:gd name="connsiteX3" fmla="*/ 1920240 w 3200400"/>
              <a:gd name="connsiteY3" fmla="*/ 0 h 27432"/>
              <a:gd name="connsiteX4" fmla="*/ 2592324 w 3200400"/>
              <a:gd name="connsiteY4" fmla="*/ 0 h 27432"/>
              <a:gd name="connsiteX5" fmla="*/ 3200400 w 3200400"/>
              <a:gd name="connsiteY5" fmla="*/ 0 h 27432"/>
              <a:gd name="connsiteX6" fmla="*/ 3200400 w 3200400"/>
              <a:gd name="connsiteY6" fmla="*/ 27432 h 27432"/>
              <a:gd name="connsiteX7" fmla="*/ 2496312 w 3200400"/>
              <a:gd name="connsiteY7" fmla="*/ 27432 h 27432"/>
              <a:gd name="connsiteX8" fmla="*/ 1792224 w 3200400"/>
              <a:gd name="connsiteY8" fmla="*/ 27432 h 27432"/>
              <a:gd name="connsiteX9" fmla="*/ 1152144 w 3200400"/>
              <a:gd name="connsiteY9" fmla="*/ 27432 h 27432"/>
              <a:gd name="connsiteX10" fmla="*/ 0 w 3200400"/>
              <a:gd name="connsiteY10" fmla="*/ 27432 h 27432"/>
              <a:gd name="connsiteX11" fmla="*/ 0 w 320040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0400" h="27432" fill="none" extrusionOk="0">
                <a:moveTo>
                  <a:pt x="0" y="0"/>
                </a:moveTo>
                <a:cubicBezTo>
                  <a:pt x="176560" y="-17034"/>
                  <a:pt x="345323" y="-28956"/>
                  <a:pt x="608076" y="0"/>
                </a:cubicBezTo>
                <a:cubicBezTo>
                  <a:pt x="870829" y="28956"/>
                  <a:pt x="955637" y="-27357"/>
                  <a:pt x="1248156" y="0"/>
                </a:cubicBezTo>
                <a:cubicBezTo>
                  <a:pt x="1540675" y="27357"/>
                  <a:pt x="1624069" y="30558"/>
                  <a:pt x="1920240" y="0"/>
                </a:cubicBezTo>
                <a:cubicBezTo>
                  <a:pt x="2216411" y="-30558"/>
                  <a:pt x="2344585" y="12271"/>
                  <a:pt x="2592324" y="0"/>
                </a:cubicBezTo>
                <a:cubicBezTo>
                  <a:pt x="2840063" y="-12271"/>
                  <a:pt x="2987913" y="7129"/>
                  <a:pt x="3200400" y="0"/>
                </a:cubicBezTo>
                <a:cubicBezTo>
                  <a:pt x="3199234" y="7395"/>
                  <a:pt x="3200445" y="21864"/>
                  <a:pt x="3200400" y="27432"/>
                </a:cubicBezTo>
                <a:cubicBezTo>
                  <a:pt x="2991642" y="45977"/>
                  <a:pt x="2778729" y="1200"/>
                  <a:pt x="2496312" y="27432"/>
                </a:cubicBezTo>
                <a:cubicBezTo>
                  <a:pt x="2213895" y="53664"/>
                  <a:pt x="2080041" y="8460"/>
                  <a:pt x="1792224" y="27432"/>
                </a:cubicBezTo>
                <a:cubicBezTo>
                  <a:pt x="1504407" y="46404"/>
                  <a:pt x="1357364" y="6320"/>
                  <a:pt x="1152144" y="27432"/>
                </a:cubicBezTo>
                <a:cubicBezTo>
                  <a:pt x="946924" y="48544"/>
                  <a:pt x="515176" y="6141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00400" h="27432" stroke="0" extrusionOk="0">
                <a:moveTo>
                  <a:pt x="0" y="0"/>
                </a:moveTo>
                <a:cubicBezTo>
                  <a:pt x="273892" y="-2049"/>
                  <a:pt x="368520" y="4190"/>
                  <a:pt x="608076" y="0"/>
                </a:cubicBezTo>
                <a:cubicBezTo>
                  <a:pt x="847632" y="-4190"/>
                  <a:pt x="971999" y="7437"/>
                  <a:pt x="1152144" y="0"/>
                </a:cubicBezTo>
                <a:cubicBezTo>
                  <a:pt x="1332289" y="-7437"/>
                  <a:pt x="1665848" y="24107"/>
                  <a:pt x="1856232" y="0"/>
                </a:cubicBezTo>
                <a:cubicBezTo>
                  <a:pt x="2046616" y="-24107"/>
                  <a:pt x="2167965" y="18079"/>
                  <a:pt x="2464308" y="0"/>
                </a:cubicBezTo>
                <a:cubicBezTo>
                  <a:pt x="2760651" y="-18079"/>
                  <a:pt x="2877599" y="28161"/>
                  <a:pt x="3200400" y="0"/>
                </a:cubicBezTo>
                <a:cubicBezTo>
                  <a:pt x="3200593" y="12649"/>
                  <a:pt x="3199412" y="17989"/>
                  <a:pt x="3200400" y="27432"/>
                </a:cubicBezTo>
                <a:cubicBezTo>
                  <a:pt x="2978255" y="22115"/>
                  <a:pt x="2854979" y="18349"/>
                  <a:pt x="2560320" y="27432"/>
                </a:cubicBezTo>
                <a:cubicBezTo>
                  <a:pt x="2265661" y="36515"/>
                  <a:pt x="2043241" y="2929"/>
                  <a:pt x="1856232" y="27432"/>
                </a:cubicBezTo>
                <a:cubicBezTo>
                  <a:pt x="1669223" y="51935"/>
                  <a:pt x="1428863" y="5228"/>
                  <a:pt x="1312164" y="27432"/>
                </a:cubicBezTo>
                <a:cubicBezTo>
                  <a:pt x="1195465" y="49636"/>
                  <a:pt x="838125" y="31438"/>
                  <a:pt x="672084" y="27432"/>
                </a:cubicBezTo>
                <a:cubicBezTo>
                  <a:pt x="506043" y="23426"/>
                  <a:pt x="200317" y="-1243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0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C5DFC923-0845-9D8A-5209-F559E7651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78326"/>
            <a:ext cx="10515600" cy="1429866"/>
          </a:xfrm>
        </p:spPr>
        <p:txBody>
          <a:bodyPr>
            <a:noAutofit/>
          </a:bodyPr>
          <a:lstStyle/>
          <a:p>
            <a:r>
              <a:rPr lang="hr-HR" sz="5000" b="1" dirty="0">
                <a:solidFill>
                  <a:schemeClr val="accent3">
                    <a:lumMod val="75000"/>
                  </a:schemeClr>
                </a:solidFill>
              </a:rPr>
              <a:t>MHK 1995. </a:t>
            </a:r>
            <a:r>
              <a:rPr lang="hr-HR" sz="2500" b="1" i="0" dirty="0">
                <a:solidFill>
                  <a:schemeClr val="accent3">
                    <a:lumMod val="75000"/>
                  </a:schemeClr>
                </a:solidFill>
                <a:effectLst/>
                <a:latin typeface="omotype_stdmedium_one"/>
              </a:rPr>
              <a:t>1995. godine manifestacija se odvijala prvi put u organizaciji Knjižnica grada Zagreba. Nije imala glavnu temu i moto, već je cilj bio u knjižnicama organizirati aktivnosti za korisnike kojima se potiče čitanje. </a:t>
            </a:r>
            <a:endParaRPr lang="hr-HR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14CDB0-24E2-08EE-EEED-D3D5C16A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92" y="498994"/>
            <a:ext cx="2528515" cy="37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44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82B6F37C-3FDE-7370-FBC6-C7F252B0C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237" y="4281731"/>
            <a:ext cx="10515600" cy="1124712"/>
          </a:xfrm>
        </p:spPr>
        <p:txBody>
          <a:bodyPr>
            <a:noAutofit/>
          </a:bodyPr>
          <a:lstStyle/>
          <a:p>
            <a:r>
              <a:rPr lang="hr-HR" sz="2500" b="1" i="0" dirty="0">
                <a:solidFill>
                  <a:schemeClr val="accent3">
                    <a:lumMod val="75000"/>
                  </a:schemeClr>
                </a:solidFill>
                <a:effectLst/>
                <a:latin typeface="omotype_stdmedium_one"/>
              </a:rPr>
              <a:t>2011. godine moto manifestacije bio je "Čitajmo pjesnike!", a proslov "Svijete, čitaju te pjesnici! Stoga, čitajmo pjesnike!"</a:t>
            </a:r>
            <a:r>
              <a:rPr lang="hr-HR" sz="2500" b="1" i="1" dirty="0">
                <a:solidFill>
                  <a:schemeClr val="accent3">
                    <a:lumMod val="75000"/>
                  </a:schemeClr>
                </a:solidFill>
                <a:effectLst/>
                <a:latin typeface="omotype_stdmedium_one"/>
              </a:rPr>
              <a:t> </a:t>
            </a:r>
            <a:r>
              <a:rPr lang="hr-HR" sz="2500" b="1" i="0" dirty="0">
                <a:solidFill>
                  <a:schemeClr val="accent3">
                    <a:lumMod val="75000"/>
                  </a:schemeClr>
                </a:solidFill>
                <a:effectLst/>
                <a:latin typeface="omotype_stdmedium_one"/>
              </a:rPr>
              <a:t>napisao je Branimir Bošnjak. Nacionalni kviz za poticanje čitanja odvijao se pod nazivom "Vesele zamke".</a:t>
            </a:r>
          </a:p>
          <a:p>
            <a:r>
              <a:rPr lang="hr-HR" sz="2500" b="1" dirty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2011. GODINE U OŠ Generalski Stol prvi je put obilježen Mjesec hrvatske knjige!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EB4440-D0C4-5DA4-AD1B-0475AB28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24" y="123911"/>
            <a:ext cx="3204287" cy="39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3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1F2EC0D-0FB7-DDD6-1184-43ED44EB6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337" y="5096648"/>
            <a:ext cx="10515600" cy="1124712"/>
          </a:xfrm>
        </p:spPr>
        <p:txBody>
          <a:bodyPr>
            <a:norm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http://os-generalski-stol.skole.hr/upload/os-generalski-stol/images/static3/819/attachment/DANAS_U_NASOJ_KNJIZNICI-prvasici.doc</a:t>
            </a:r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http://os-generalski-stol.skole.hr/upload/os-generalski-stol/images/static3/819/attachment/MJESEC_HRVATSKE_KNJIGE.doc</a:t>
            </a:r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43194A3-C2E6-1C53-39D1-E839AAA6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3" y="572494"/>
            <a:ext cx="5036686" cy="399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A7D5CDC-49A8-AF16-DE88-8AF1EAB1046D}"/>
              </a:ext>
            </a:extLst>
          </p:cNvPr>
          <p:cNvSpPr txBox="1"/>
          <p:nvPr/>
        </p:nvSpPr>
        <p:spPr>
          <a:xfrm>
            <a:off x="5956619" y="1951672"/>
            <a:ext cx="60946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NAŠE ARHIVE…</a:t>
            </a:r>
            <a:br>
              <a:rPr lang="hr-HR" sz="1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r-HR" sz="1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1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MJESEC HRVATSKE KNJIGE U OŠ GENERALSKI STOL 2011.</a:t>
            </a:r>
            <a:br>
              <a:rPr lang="hr-HR" sz="1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634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E39BB-BD0B-7BB5-6CCC-5DE5B815E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0" y="0"/>
            <a:ext cx="547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4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D1C5DE-2BEC-B0D3-85DF-40B809CD8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DAN HRVATSKIH KNJIŽNICA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A8400C2-02AD-919C-305B-059002BB05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hr-HR" sz="8000" b="1" dirty="0">
                <a:solidFill>
                  <a:schemeClr val="accent3">
                    <a:lumMod val="75000"/>
                  </a:schemeClr>
                </a:solidFill>
              </a:rPr>
              <a:t>11. 11. </a:t>
            </a:r>
          </a:p>
        </p:txBody>
      </p:sp>
    </p:spTree>
    <p:extLst>
      <p:ext uri="{BB962C8B-B14F-4D97-AF65-F5344CB8AC3E}">
        <p14:creationId xmlns:p14="http://schemas.microsoft.com/office/powerpoint/2010/main" val="173277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A183C5-B6A1-C08B-F48C-61B35B934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Što je knjižnica?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E54A9BF-43A0-3D19-AFAB-D7BF40954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i="1" dirty="0">
                <a:solidFill>
                  <a:srgbClr val="231F20"/>
                </a:solidFill>
                <a:latin typeface="Minion Pro"/>
              </a:rPr>
              <a:t>K</a:t>
            </a:r>
            <a:r>
              <a:rPr lang="hr-HR" b="0" i="1" dirty="0">
                <a:solidFill>
                  <a:srgbClr val="231F20"/>
                </a:solidFill>
                <a:effectLst/>
                <a:latin typeface="Minion Pro"/>
              </a:rPr>
              <a:t>njižnica </a:t>
            </a:r>
            <a:r>
              <a:rPr lang="hr-HR" b="0" i="0" dirty="0">
                <a:solidFill>
                  <a:srgbClr val="231F20"/>
                </a:solidFill>
                <a:effectLst/>
                <a:latin typeface="Minion Pro Cond"/>
              </a:rPr>
              <a:t>je pravna osoba koja obavlja knjižničnu djelatnost sukladno odredbama ovoga Zakona Zakon o knjižnicama</a:t>
            </a:r>
          </a:p>
          <a:p>
            <a:r>
              <a:rPr lang="hr-HR" b="0" i="0" dirty="0">
                <a:solidFill>
                  <a:srgbClr val="231F20"/>
                </a:solidFill>
                <a:effectLst/>
                <a:latin typeface="Minion Pro Cond"/>
              </a:rPr>
              <a:t>https://narodne-novine.nn.hr/clanci/sluzbeni/2019_02_17_356.html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378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5B15B0-18B6-F8C5-3DC6-51554C8D2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074" y="353961"/>
            <a:ext cx="10515600" cy="2220222"/>
          </a:xfrm>
        </p:spPr>
        <p:txBody>
          <a:bodyPr/>
          <a:lstStyle/>
          <a:p>
            <a:r>
              <a:rPr lang="hr-HR" sz="3000" b="0" i="0" dirty="0">
                <a:solidFill>
                  <a:srgbClr val="FF0000"/>
                </a:solidFill>
                <a:effectLst/>
                <a:latin typeface="omotype_stdmedium_one"/>
              </a:rPr>
              <a:t>Mjesec hrvatske knjige nacionalna je manifestacija koju organiziraju Knjižnice grada Zagreba.</a:t>
            </a:r>
            <a:br>
              <a:rPr lang="hr-HR" sz="3000" b="0" i="0" dirty="0">
                <a:solidFill>
                  <a:srgbClr val="FF0000"/>
                </a:solidFill>
                <a:effectLst/>
                <a:latin typeface="omotype_stdmedium_one"/>
              </a:rPr>
            </a:br>
            <a:r>
              <a:rPr lang="hr-HR" sz="3000" b="0" i="0" dirty="0">
                <a:solidFill>
                  <a:srgbClr val="FF0000"/>
                </a:solidFill>
                <a:effectLst/>
                <a:latin typeface="omotype_stdmedium_one"/>
              </a:rPr>
              <a:t>Svaka knjižnica u Hrvatskoj organizira svoje događaje.</a:t>
            </a:r>
            <a:endParaRPr lang="hr-H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35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4E6562-5677-778C-4455-39457AEF8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000" i="1" dirty="0">
                <a:solidFill>
                  <a:srgbClr val="231F20"/>
                </a:solidFill>
                <a:latin typeface="Minion Pro Cond"/>
              </a:rPr>
              <a:t>K</a:t>
            </a:r>
            <a:r>
              <a:rPr lang="hr-HR" sz="2000" b="0" i="1" dirty="0">
                <a:solidFill>
                  <a:srgbClr val="231F20"/>
                </a:solidFill>
                <a:effectLst/>
                <a:latin typeface="Minion Pro"/>
              </a:rPr>
              <a:t>njižnična građa </a:t>
            </a:r>
            <a:r>
              <a:rPr lang="hr-HR" sz="2000" b="0" i="0" dirty="0">
                <a:solidFill>
                  <a:srgbClr val="231F20"/>
                </a:solidFill>
                <a:effectLst/>
                <a:latin typeface="Minion Pro Cond"/>
              </a:rPr>
              <a:t>je svaki jezični, slikovni i zvučni dokument u analognom ili digitalnom obliku informacijskog, umjetničkog, obrazovnog, znanstvenog ili stručnog sadržaja, proizveden u više primjeraka i namijenjen javnosti, kao i rukopisi odnosno sva druga građa koju knjižnica posjeduje u svojem fondu i stavlja na raspolaganje korisnicima</a:t>
            </a:r>
            <a:endParaRPr lang="hr-HR" sz="2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36B89B4-245A-ECB1-9339-FB65514DCB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Zakon o knjižnicama https://narodne-novine.nn.hr/clanci/sluzbeni/2019_02_17_356.html</a:t>
            </a:r>
          </a:p>
        </p:txBody>
      </p:sp>
    </p:spTree>
    <p:extLst>
      <p:ext uri="{BB962C8B-B14F-4D97-AF65-F5344CB8AC3E}">
        <p14:creationId xmlns:p14="http://schemas.microsoft.com/office/powerpoint/2010/main" val="174685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C081A2-5F0A-1F1C-8138-40EB016301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000" b="0" i="0" dirty="0">
                <a:solidFill>
                  <a:srgbClr val="231F20"/>
                </a:solidFill>
                <a:effectLst/>
                <a:latin typeface="Minion Pro Cond"/>
              </a:rPr>
              <a:t>Nacionalna i sveučilišna knjižnica u Zagrebu javna je ustanova od nacionalnog značenja koja obavlja knjižničnu i informacijsku djelatnost nacionalne knjižnice Republike Hrvatske i središnje knjižnice Sveučilišta u Zagrebu, kao i znanstvenoistraživačku i razvojnu djelatnost radi unaprjeđivanja hrvatskog knjižničarstva te izgradnje i razvoja knjižničnog sustava Republike Hrvatske.</a:t>
            </a:r>
            <a:endParaRPr lang="hr-HR" sz="2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26017E9-C5B0-D89A-996F-2DB5B2CA3E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hlinkClick r:id="rId2"/>
              </a:rPr>
              <a:t>https://narodne-novine.nn.hr/clanci/sluzbeni/2019_02_17_356.html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50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C8A98C-0D6D-9CCA-6BAF-42DA4911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  <a:t>11. 11. </a:t>
            </a:r>
            <a:b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b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  <a:t>Dan hrvatskih knjižnica</a:t>
            </a:r>
            <a:b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</a:br>
            <a:r>
              <a:rPr lang="hr-HR" sz="2800" b="0" i="0" dirty="0">
                <a:solidFill>
                  <a:srgbClr val="333333"/>
                </a:solidFill>
                <a:effectLst/>
                <a:latin typeface="omotype_stdmedium_one"/>
              </a:rPr>
              <a:t>Dan knjižnice OŠ Generalski Stol</a:t>
            </a:r>
            <a:endParaRPr lang="hr-HR" sz="2800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03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C60C1C9-8769-001C-57F6-A2ABF70353F1}"/>
              </a:ext>
            </a:extLst>
          </p:cNvPr>
          <p:cNvSpPr txBox="1"/>
          <p:nvPr/>
        </p:nvSpPr>
        <p:spPr>
          <a:xfrm>
            <a:off x="2649773" y="1166842"/>
            <a:ext cx="60946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Ma što sve mogu dobre dječje knjižnice? </a:t>
            </a:r>
            <a:endParaRPr lang="hr-H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 rtl="0"/>
            <a:endParaRPr lang="hr-HR" b="0" i="1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 rtl="0"/>
            <a:endParaRPr lang="hr-HR" i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l" rtl="0"/>
            <a:r>
              <a:rPr lang="hr-HR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Dječje su knjižnice igrališta za umove, odmarališta za duše, polazišta za istraživače, nalazišta za pronalazače, utočišta za sve koji s vanjskim svijetom imaju kratki spoj.</a:t>
            </a:r>
            <a:endParaRPr lang="hr-H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 rtl="0"/>
            <a:r>
              <a:rPr lang="hr-HR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One blagonaklono pretvaraju srne u lavove, izgubljene u nađene, kukavice u </a:t>
            </a:r>
            <a:r>
              <a:rPr lang="hr-HR" b="0" i="1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hrabrice</a:t>
            </a:r>
            <a:r>
              <a:rPr lang="hr-HR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usamljene u združene, siromašne u bogate.</a:t>
            </a:r>
          </a:p>
          <a:p>
            <a:pPr algn="l" rtl="0"/>
            <a:endParaRPr lang="hr-HR" i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l" rtl="0"/>
            <a:r>
              <a:rPr lang="hr-H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Dobre dječje knjižnice mogu ohrabriti djecu u slobodnom i samostalnom traganju za vječnim i nedostignutim idealima slobode, istine i ljepote.    </a:t>
            </a:r>
            <a:br>
              <a:rPr lang="hr-HR" dirty="0"/>
            </a:br>
            <a:r>
              <a:rPr lang="hr-HR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Mogu biti i utočišta od grube stvarnosti. </a:t>
            </a:r>
            <a:endParaRPr lang="hr-HR" b="0" i="1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 rtl="0"/>
            <a:endParaRPr lang="hr-HR" i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l" rtl="0"/>
            <a:endParaRPr lang="hr-HR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CB9BB75-1E88-867F-50EF-8883B3C00B5A}"/>
              </a:ext>
            </a:extLst>
          </p:cNvPr>
          <p:cNvSpPr txBox="1"/>
          <p:nvPr/>
        </p:nvSpPr>
        <p:spPr>
          <a:xfrm>
            <a:off x="4224131" y="5587981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https://gkr.hr/Magazin/Razgovori/Sto-sve-mogu-cemu-sluze-djecje-knjiznice</a:t>
            </a:r>
          </a:p>
        </p:txBody>
      </p:sp>
    </p:spTree>
    <p:extLst>
      <p:ext uri="{BB962C8B-B14F-4D97-AF65-F5344CB8AC3E}">
        <p14:creationId xmlns:p14="http://schemas.microsoft.com/office/powerpoint/2010/main" val="1006600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5" name="Rectangle 819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7C1C93C-D429-D8AB-6C09-39E568B7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hr-HR"/>
              <a:t>NSK u Zagrebu</a:t>
            </a:r>
            <a:endParaRPr lang="hr-HR" dirty="0"/>
          </a:p>
        </p:txBody>
      </p:sp>
      <p:sp>
        <p:nvSpPr>
          <p:cNvPr id="820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B94B1"/>
          </a:solidFill>
          <a:ln w="38100" cap="rnd">
            <a:solidFill>
              <a:srgbClr val="3B94B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ravila ponašanja korisnika Nacionalne i sveučilišne knjižnice u Zagrebu u  uvjetima pandemije COVID-19 - 28. kolovoza 2020. - Nacionalna i sveučilišna  knjižnica u Zagrebu">
            <a:extLst>
              <a:ext uri="{FF2B5EF4-FFF2-40B4-BE49-F238E27FC236}">
                <a16:creationId xmlns:a16="http://schemas.microsoft.com/office/drawing/2014/main" id="{39758F33-2CB2-67AF-5034-C2F5FDA9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96300"/>
            <a:ext cx="7214616" cy="46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50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3094BCC-083B-4398-B294-86A1D8B2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B39373-D4E3-7B25-0B3B-11A08F60D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69280"/>
            <a:ext cx="10908792" cy="548640"/>
          </a:xfrm>
        </p:spPr>
        <p:txBody>
          <a:bodyPr anchor="ctr">
            <a:normAutofit/>
          </a:bodyPr>
          <a:lstStyle/>
          <a:p>
            <a:pPr algn="ctr"/>
            <a:r>
              <a:rPr lang="hr-HR" sz="2400" dirty="0">
                <a:latin typeface="Abadi" panose="020B0604020104020204" pitchFamily="34" charset="0"/>
              </a:rPr>
              <a:t>Nacionalna i sveučilišna knjižnica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C8975D-21A9-E3B7-AB6D-F85E95B0D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r="21428" b="-2"/>
          <a:stretch/>
        </p:blipFill>
        <p:spPr bwMode="auto">
          <a:xfrm>
            <a:off x="640081" y="36922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1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4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5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7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2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9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d secesijske ljepotice do staklene kocke u Trnju – 18 godina nove zgrade  NSK - Nacionalna i sveučilišna knjižnica u Zagrebu">
            <a:extLst>
              <a:ext uri="{FF2B5EF4-FFF2-40B4-BE49-F238E27FC236}">
                <a16:creationId xmlns:a16="http://schemas.microsoft.com/office/drawing/2014/main" id="{15BEA96A-99DE-5D3C-7901-D09F0D23C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-1" b="-1"/>
          <a:stretch/>
        </p:blipFill>
        <p:spPr bwMode="auto">
          <a:xfrm>
            <a:off x="6183576" y="369218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0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5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56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8DAEE5-3623-6979-65A8-D904DAB1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Baguet Script" panose="00000500000000000000" pitchFamily="2" charset="-18"/>
                <a:cs typeface="Amiri Quran" panose="00000500000000000000" pitchFamily="2" charset="-78"/>
              </a:rPr>
              <a:t>GK ‘’IVAN GORAN KOVAČIĆ’’  KARLOVAC</a:t>
            </a:r>
          </a:p>
        </p:txBody>
      </p:sp>
      <p:pic>
        <p:nvPicPr>
          <p:cNvPr id="2050" name="Picture 2" descr="Gradska knjižnica | Turistička zajednica grada Karlovca">
            <a:extLst>
              <a:ext uri="{FF2B5EF4-FFF2-40B4-BE49-F238E27FC236}">
                <a16:creationId xmlns:a16="http://schemas.microsoft.com/office/drawing/2014/main" id="{D5B43E89-7F5B-A934-12A6-0B02A238A7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2" y="1929384"/>
            <a:ext cx="5181600" cy="4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bliobus Karlovac - Posts | Facebook">
            <a:extLst>
              <a:ext uri="{FF2B5EF4-FFF2-40B4-BE49-F238E27FC236}">
                <a16:creationId xmlns:a16="http://schemas.microsoft.com/office/drawing/2014/main" id="{AB31AF0B-E1A8-5EF8-055F-996FA3455D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48" y="1929385"/>
            <a:ext cx="4876800" cy="42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01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zid, na zatvorenom&#10;&#10;Opis je automatski generiran">
            <a:extLst>
              <a:ext uri="{FF2B5EF4-FFF2-40B4-BE49-F238E27FC236}">
                <a16:creationId xmlns:a16="http://schemas.microsoft.com/office/drawing/2014/main" id="{0F758612-2776-F75E-0AA8-65770AAD0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68" y="204800"/>
            <a:ext cx="4873575" cy="5763832"/>
          </a:xfrm>
          <a:prstGeom prst="rect">
            <a:avLst/>
          </a:prstGeom>
        </p:spPr>
      </p:pic>
      <p:pic>
        <p:nvPicPr>
          <p:cNvPr id="7" name="Slika 6" descr="Slika na kojoj se prikazuje tekst, knjiga, polica, biblioteka&#10;&#10;Opis je automatski generiran">
            <a:extLst>
              <a:ext uri="{FF2B5EF4-FFF2-40B4-BE49-F238E27FC236}">
                <a16:creationId xmlns:a16="http://schemas.microsoft.com/office/drawing/2014/main" id="{5C143D49-474F-E44D-A349-452B426C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4" y="204800"/>
            <a:ext cx="4942545" cy="5763832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0E96E0D2-EEE7-B52C-DCAC-361184357DC2}"/>
              </a:ext>
            </a:extLst>
          </p:cNvPr>
          <p:cNvSpPr/>
          <p:nvPr/>
        </p:nvSpPr>
        <p:spPr>
          <a:xfrm>
            <a:off x="3378030" y="5968632"/>
            <a:ext cx="4472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Knjižnica OŠ Generalski Stol</a:t>
            </a:r>
          </a:p>
        </p:txBody>
      </p:sp>
    </p:spTree>
    <p:extLst>
      <p:ext uri="{BB962C8B-B14F-4D97-AF65-F5344CB8AC3E}">
        <p14:creationId xmlns:p14="http://schemas.microsoft.com/office/powerpoint/2010/main" val="418737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391C29EF-C2D9-1C96-7221-881F57C50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5" r="-3" b="14944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3B365E18-643D-6FBD-7AAA-09E7848C7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9" r="-3" b="1998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E27CC95-50C9-182E-7024-8F0B23DDF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3" b="1070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E71D00BF-842E-3A8A-4B8A-6AB5DE1462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9" b="-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7551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AC7919E-A225-2386-098E-2E330992E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7" r="1" b="24356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61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3B94B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FC0E39B-60A4-2E10-234C-4D3C10280A5F}"/>
              </a:ext>
            </a:extLst>
          </p:cNvPr>
          <p:cNvSpPr txBox="1"/>
          <p:nvPr/>
        </p:nvSpPr>
        <p:spPr>
          <a:xfrm>
            <a:off x="648037" y="1298448"/>
            <a:ext cx="5895178" cy="3807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Cilj</a:t>
            </a:r>
            <a:r>
              <a:rPr lang="en-US" sz="6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6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promicanje</a:t>
            </a:r>
            <a:r>
              <a:rPr lang="en-US" sz="6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kulture</a:t>
            </a:r>
            <a:r>
              <a:rPr lang="en-US" sz="6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6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čitanja</a:t>
            </a:r>
            <a:r>
              <a:rPr lang="hr-HR" sz="6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knjiga i knjižnica.</a:t>
            </a:r>
            <a:endParaRPr lang="en-US" sz="6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085" y="5439978"/>
            <a:ext cx="5897880" cy="27432"/>
          </a:xfrm>
          <a:custGeom>
            <a:avLst/>
            <a:gdLst>
              <a:gd name="connsiteX0" fmla="*/ 0 w 5897880"/>
              <a:gd name="connsiteY0" fmla="*/ 0 h 27432"/>
              <a:gd name="connsiteX1" fmla="*/ 537362 w 5897880"/>
              <a:gd name="connsiteY1" fmla="*/ 0 h 27432"/>
              <a:gd name="connsiteX2" fmla="*/ 1133704 w 5897880"/>
              <a:gd name="connsiteY2" fmla="*/ 0 h 27432"/>
              <a:gd name="connsiteX3" fmla="*/ 1671066 w 5897880"/>
              <a:gd name="connsiteY3" fmla="*/ 0 h 27432"/>
              <a:gd name="connsiteX4" fmla="*/ 2385365 w 5897880"/>
              <a:gd name="connsiteY4" fmla="*/ 0 h 27432"/>
              <a:gd name="connsiteX5" fmla="*/ 3040685 w 5897880"/>
              <a:gd name="connsiteY5" fmla="*/ 0 h 27432"/>
              <a:gd name="connsiteX6" fmla="*/ 3696005 w 5897880"/>
              <a:gd name="connsiteY6" fmla="*/ 0 h 27432"/>
              <a:gd name="connsiteX7" fmla="*/ 4469282 w 5897880"/>
              <a:gd name="connsiteY7" fmla="*/ 0 h 27432"/>
              <a:gd name="connsiteX8" fmla="*/ 5183581 w 5897880"/>
              <a:gd name="connsiteY8" fmla="*/ 0 h 27432"/>
              <a:gd name="connsiteX9" fmla="*/ 5897880 w 5897880"/>
              <a:gd name="connsiteY9" fmla="*/ 0 h 27432"/>
              <a:gd name="connsiteX10" fmla="*/ 5897880 w 5897880"/>
              <a:gd name="connsiteY10" fmla="*/ 27432 h 27432"/>
              <a:gd name="connsiteX11" fmla="*/ 5419496 w 5897880"/>
              <a:gd name="connsiteY11" fmla="*/ 27432 h 27432"/>
              <a:gd name="connsiteX12" fmla="*/ 4882134 w 5897880"/>
              <a:gd name="connsiteY12" fmla="*/ 27432 h 27432"/>
              <a:gd name="connsiteX13" fmla="*/ 4167835 w 5897880"/>
              <a:gd name="connsiteY13" fmla="*/ 27432 h 27432"/>
              <a:gd name="connsiteX14" fmla="*/ 3394558 w 5897880"/>
              <a:gd name="connsiteY14" fmla="*/ 27432 h 27432"/>
              <a:gd name="connsiteX15" fmla="*/ 2798216 w 5897880"/>
              <a:gd name="connsiteY15" fmla="*/ 27432 h 27432"/>
              <a:gd name="connsiteX16" fmla="*/ 2024939 w 5897880"/>
              <a:gd name="connsiteY16" fmla="*/ 27432 h 27432"/>
              <a:gd name="connsiteX17" fmla="*/ 1487576 w 5897880"/>
              <a:gd name="connsiteY17" fmla="*/ 27432 h 27432"/>
              <a:gd name="connsiteX18" fmla="*/ 1009193 w 5897880"/>
              <a:gd name="connsiteY18" fmla="*/ 27432 h 27432"/>
              <a:gd name="connsiteX19" fmla="*/ 0 w 5897880"/>
              <a:gd name="connsiteY19" fmla="*/ 27432 h 27432"/>
              <a:gd name="connsiteX20" fmla="*/ 0 w 5897880"/>
              <a:gd name="connsiteY2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27432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716" y="13055"/>
                  <a:pt x="5897707" y="18641"/>
                  <a:pt x="5897880" y="27432"/>
                </a:cubicBezTo>
                <a:cubicBezTo>
                  <a:pt x="5682742" y="40412"/>
                  <a:pt x="5520014" y="23844"/>
                  <a:pt x="5419496" y="27432"/>
                </a:cubicBezTo>
                <a:cubicBezTo>
                  <a:pt x="5318978" y="31020"/>
                  <a:pt x="5012864" y="6698"/>
                  <a:pt x="4882134" y="27432"/>
                </a:cubicBezTo>
                <a:cubicBezTo>
                  <a:pt x="4751404" y="48166"/>
                  <a:pt x="4313676" y="5207"/>
                  <a:pt x="4167835" y="27432"/>
                </a:cubicBezTo>
                <a:cubicBezTo>
                  <a:pt x="4021994" y="49657"/>
                  <a:pt x="3715729" y="59193"/>
                  <a:pt x="3394558" y="27432"/>
                </a:cubicBezTo>
                <a:cubicBezTo>
                  <a:pt x="3073387" y="-4329"/>
                  <a:pt x="3093227" y="38972"/>
                  <a:pt x="2798216" y="27432"/>
                </a:cubicBezTo>
                <a:cubicBezTo>
                  <a:pt x="2503205" y="15892"/>
                  <a:pt x="2297615" y="31603"/>
                  <a:pt x="2024939" y="27432"/>
                </a:cubicBezTo>
                <a:cubicBezTo>
                  <a:pt x="1752263" y="23261"/>
                  <a:pt x="1629814" y="3659"/>
                  <a:pt x="1487576" y="27432"/>
                </a:cubicBezTo>
                <a:cubicBezTo>
                  <a:pt x="1345338" y="51205"/>
                  <a:pt x="1238885" y="24954"/>
                  <a:pt x="1009193" y="27432"/>
                </a:cubicBezTo>
                <a:cubicBezTo>
                  <a:pt x="779501" y="29910"/>
                  <a:pt x="441829" y="-15535"/>
                  <a:pt x="0" y="27432"/>
                </a:cubicBezTo>
                <a:cubicBezTo>
                  <a:pt x="988" y="17221"/>
                  <a:pt x="-970" y="7538"/>
                  <a:pt x="0" y="0"/>
                </a:cubicBezTo>
                <a:close/>
              </a:path>
              <a:path w="5897880" h="27432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677" y="11634"/>
                  <a:pt x="5899083" y="16994"/>
                  <a:pt x="5897880" y="27432"/>
                </a:cubicBezTo>
                <a:cubicBezTo>
                  <a:pt x="5630425" y="7719"/>
                  <a:pt x="5532865" y="21388"/>
                  <a:pt x="5242560" y="27432"/>
                </a:cubicBezTo>
                <a:cubicBezTo>
                  <a:pt x="4952255" y="33476"/>
                  <a:pt x="4783060" y="14892"/>
                  <a:pt x="4646219" y="27432"/>
                </a:cubicBezTo>
                <a:cubicBezTo>
                  <a:pt x="4509378" y="39972"/>
                  <a:pt x="4163771" y="-4851"/>
                  <a:pt x="3872941" y="27432"/>
                </a:cubicBezTo>
                <a:cubicBezTo>
                  <a:pt x="3582111" y="59715"/>
                  <a:pt x="3362704" y="7742"/>
                  <a:pt x="3099664" y="27432"/>
                </a:cubicBezTo>
                <a:cubicBezTo>
                  <a:pt x="2836624" y="47122"/>
                  <a:pt x="2747441" y="28801"/>
                  <a:pt x="2562301" y="27432"/>
                </a:cubicBezTo>
                <a:cubicBezTo>
                  <a:pt x="2377161" y="26063"/>
                  <a:pt x="2104946" y="30879"/>
                  <a:pt x="1906981" y="27432"/>
                </a:cubicBezTo>
                <a:cubicBezTo>
                  <a:pt x="1709016" y="23985"/>
                  <a:pt x="1304654" y="6821"/>
                  <a:pt x="1133704" y="27432"/>
                </a:cubicBezTo>
                <a:cubicBezTo>
                  <a:pt x="962754" y="48043"/>
                  <a:pt x="457048" y="12129"/>
                  <a:pt x="0" y="27432"/>
                </a:cubicBezTo>
                <a:cubicBezTo>
                  <a:pt x="894" y="14250"/>
                  <a:pt x="667" y="1105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3BEA983-EAAB-42FB-84E9-E77708168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5440680"/>
            <a:ext cx="3200400" cy="27432"/>
          </a:xfrm>
          <a:custGeom>
            <a:avLst/>
            <a:gdLst>
              <a:gd name="connsiteX0" fmla="*/ 0 w 3200400"/>
              <a:gd name="connsiteY0" fmla="*/ 0 h 27432"/>
              <a:gd name="connsiteX1" fmla="*/ 608076 w 3200400"/>
              <a:gd name="connsiteY1" fmla="*/ 0 h 27432"/>
              <a:gd name="connsiteX2" fmla="*/ 1248156 w 3200400"/>
              <a:gd name="connsiteY2" fmla="*/ 0 h 27432"/>
              <a:gd name="connsiteX3" fmla="*/ 1920240 w 3200400"/>
              <a:gd name="connsiteY3" fmla="*/ 0 h 27432"/>
              <a:gd name="connsiteX4" fmla="*/ 2592324 w 3200400"/>
              <a:gd name="connsiteY4" fmla="*/ 0 h 27432"/>
              <a:gd name="connsiteX5" fmla="*/ 3200400 w 3200400"/>
              <a:gd name="connsiteY5" fmla="*/ 0 h 27432"/>
              <a:gd name="connsiteX6" fmla="*/ 3200400 w 3200400"/>
              <a:gd name="connsiteY6" fmla="*/ 27432 h 27432"/>
              <a:gd name="connsiteX7" fmla="*/ 2496312 w 3200400"/>
              <a:gd name="connsiteY7" fmla="*/ 27432 h 27432"/>
              <a:gd name="connsiteX8" fmla="*/ 1792224 w 3200400"/>
              <a:gd name="connsiteY8" fmla="*/ 27432 h 27432"/>
              <a:gd name="connsiteX9" fmla="*/ 1152144 w 3200400"/>
              <a:gd name="connsiteY9" fmla="*/ 27432 h 27432"/>
              <a:gd name="connsiteX10" fmla="*/ 0 w 3200400"/>
              <a:gd name="connsiteY10" fmla="*/ 27432 h 27432"/>
              <a:gd name="connsiteX11" fmla="*/ 0 w 320040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0400" h="27432" fill="none" extrusionOk="0">
                <a:moveTo>
                  <a:pt x="0" y="0"/>
                </a:moveTo>
                <a:cubicBezTo>
                  <a:pt x="176560" y="-17034"/>
                  <a:pt x="345323" y="-28956"/>
                  <a:pt x="608076" y="0"/>
                </a:cubicBezTo>
                <a:cubicBezTo>
                  <a:pt x="870829" y="28956"/>
                  <a:pt x="955637" y="-27357"/>
                  <a:pt x="1248156" y="0"/>
                </a:cubicBezTo>
                <a:cubicBezTo>
                  <a:pt x="1540675" y="27357"/>
                  <a:pt x="1624069" y="30558"/>
                  <a:pt x="1920240" y="0"/>
                </a:cubicBezTo>
                <a:cubicBezTo>
                  <a:pt x="2216411" y="-30558"/>
                  <a:pt x="2344585" y="12271"/>
                  <a:pt x="2592324" y="0"/>
                </a:cubicBezTo>
                <a:cubicBezTo>
                  <a:pt x="2840063" y="-12271"/>
                  <a:pt x="2987913" y="7129"/>
                  <a:pt x="3200400" y="0"/>
                </a:cubicBezTo>
                <a:cubicBezTo>
                  <a:pt x="3199234" y="7395"/>
                  <a:pt x="3200445" y="21864"/>
                  <a:pt x="3200400" y="27432"/>
                </a:cubicBezTo>
                <a:cubicBezTo>
                  <a:pt x="2991642" y="45977"/>
                  <a:pt x="2778729" y="1200"/>
                  <a:pt x="2496312" y="27432"/>
                </a:cubicBezTo>
                <a:cubicBezTo>
                  <a:pt x="2213895" y="53664"/>
                  <a:pt x="2080041" y="8460"/>
                  <a:pt x="1792224" y="27432"/>
                </a:cubicBezTo>
                <a:cubicBezTo>
                  <a:pt x="1504407" y="46404"/>
                  <a:pt x="1357364" y="6320"/>
                  <a:pt x="1152144" y="27432"/>
                </a:cubicBezTo>
                <a:cubicBezTo>
                  <a:pt x="946924" y="48544"/>
                  <a:pt x="515176" y="6141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00400" h="27432" stroke="0" extrusionOk="0">
                <a:moveTo>
                  <a:pt x="0" y="0"/>
                </a:moveTo>
                <a:cubicBezTo>
                  <a:pt x="273892" y="-2049"/>
                  <a:pt x="368520" y="4190"/>
                  <a:pt x="608076" y="0"/>
                </a:cubicBezTo>
                <a:cubicBezTo>
                  <a:pt x="847632" y="-4190"/>
                  <a:pt x="971999" y="7437"/>
                  <a:pt x="1152144" y="0"/>
                </a:cubicBezTo>
                <a:cubicBezTo>
                  <a:pt x="1332289" y="-7437"/>
                  <a:pt x="1665848" y="24107"/>
                  <a:pt x="1856232" y="0"/>
                </a:cubicBezTo>
                <a:cubicBezTo>
                  <a:pt x="2046616" y="-24107"/>
                  <a:pt x="2167965" y="18079"/>
                  <a:pt x="2464308" y="0"/>
                </a:cubicBezTo>
                <a:cubicBezTo>
                  <a:pt x="2760651" y="-18079"/>
                  <a:pt x="2877599" y="28161"/>
                  <a:pt x="3200400" y="0"/>
                </a:cubicBezTo>
                <a:cubicBezTo>
                  <a:pt x="3200593" y="12649"/>
                  <a:pt x="3199412" y="17989"/>
                  <a:pt x="3200400" y="27432"/>
                </a:cubicBezTo>
                <a:cubicBezTo>
                  <a:pt x="2978255" y="22115"/>
                  <a:pt x="2854979" y="18349"/>
                  <a:pt x="2560320" y="27432"/>
                </a:cubicBezTo>
                <a:cubicBezTo>
                  <a:pt x="2265661" y="36515"/>
                  <a:pt x="2043241" y="2929"/>
                  <a:pt x="1856232" y="27432"/>
                </a:cubicBezTo>
                <a:cubicBezTo>
                  <a:pt x="1669223" y="51935"/>
                  <a:pt x="1428863" y="5228"/>
                  <a:pt x="1312164" y="27432"/>
                </a:cubicBezTo>
                <a:cubicBezTo>
                  <a:pt x="1195465" y="49636"/>
                  <a:pt x="838125" y="31438"/>
                  <a:pt x="672084" y="27432"/>
                </a:cubicBezTo>
                <a:cubicBezTo>
                  <a:pt x="506043" y="23426"/>
                  <a:pt x="200317" y="-1243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B94B1"/>
          </a:solidFill>
          <a:ln w="41275" cap="rnd">
            <a:solidFill>
              <a:srgbClr val="3B94B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71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niOkvir 17">
            <a:extLst>
              <a:ext uri="{FF2B5EF4-FFF2-40B4-BE49-F238E27FC236}">
                <a16:creationId xmlns:a16="http://schemas.microsoft.com/office/drawing/2014/main" id="{32F6B57F-FF91-6DBF-2C8E-B825312C621A}"/>
              </a:ext>
            </a:extLst>
          </p:cNvPr>
          <p:cNvSpPr txBox="1"/>
          <p:nvPr/>
        </p:nvSpPr>
        <p:spPr>
          <a:xfrm>
            <a:off x="4224129" y="508181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1A1A1A"/>
                </a:solidFill>
                <a:effectLst/>
                <a:latin typeface="Merriweather" panose="00000500000000000000" pitchFamily="2" charset="-18"/>
              </a:rPr>
              <a:t>„Knjiga nije hrana, ali je poslastica.” – </a:t>
            </a:r>
            <a:r>
              <a:rPr lang="hr-HR" b="1" i="0" dirty="0">
                <a:solidFill>
                  <a:srgbClr val="1A1A1A"/>
                </a:solidFill>
                <a:effectLst/>
                <a:latin typeface="Merriweather" panose="00000500000000000000" pitchFamily="2" charset="-18"/>
              </a:rPr>
              <a:t>Tin Ujević</a:t>
            </a:r>
            <a:endParaRPr lang="hr-HR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0591A2F-B218-D9A5-9AD0-F3186C673C99}"/>
              </a:ext>
            </a:extLst>
          </p:cNvPr>
          <p:cNvSpPr txBox="1"/>
          <p:nvPr/>
        </p:nvSpPr>
        <p:spPr>
          <a:xfrm>
            <a:off x="3048663" y="2117152"/>
            <a:ext cx="60946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b="0" i="0" strike="noStrike" dirty="0">
                <a:solidFill>
                  <a:schemeClr val="accent4"/>
                </a:solidFill>
                <a:effectLst/>
                <a:latin typeface="Raleway" panose="020B0604020202020204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Čitajući knjige nećeš usavršiti vještinu življenja. Život je neobuhvatno protjecanje: opire se svakom određenju. Čitajući knjige nećeš doprijeti do istine. Sve što je napisano, izmišljeno je – stvarnost se ne pokorava riječima. Čitajući knjige nećeš postati ni sretniji ni bolji – ali knjige moraš čitati da bi to shvatio.</a:t>
            </a:r>
            <a:endParaRPr lang="hr-HR" b="0" i="0" dirty="0">
              <a:solidFill>
                <a:schemeClr val="accent4"/>
              </a:solidFill>
              <a:effectLst/>
              <a:latin typeface="Crete Round"/>
            </a:endParaRPr>
          </a:p>
          <a:p>
            <a:pPr algn="l"/>
            <a:r>
              <a:rPr lang="hr-HR" b="1" i="0" cap="all" dirty="0">
                <a:solidFill>
                  <a:schemeClr val="accent4"/>
                </a:solidFill>
                <a:effectLst/>
                <a:latin typeface="Lato" panose="020B0604020202020204" pitchFamily="34" charset="0"/>
              </a:rPr>
              <a:t> </a:t>
            </a:r>
            <a:r>
              <a:rPr lang="hr-HR" b="1" i="0" strike="noStrike" cap="all" dirty="0">
                <a:solidFill>
                  <a:schemeClr val="accent4"/>
                </a:solidFill>
                <a:effectLst/>
                <a:latin typeface="Lato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MIRO GAVRAN</a:t>
            </a:r>
            <a:endParaRPr lang="hr-HR" b="1" i="0" cap="all" dirty="0">
              <a:solidFill>
                <a:schemeClr val="accent4"/>
              </a:solidFill>
              <a:effectLst/>
              <a:latin typeface="Lato" panose="020B0604020202020204" pitchFamily="34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15611824-C1C2-E92B-BB8B-5313F40BFD6B}"/>
              </a:ext>
            </a:extLst>
          </p:cNvPr>
          <p:cNvSpPr txBox="1"/>
          <p:nvPr/>
        </p:nvSpPr>
        <p:spPr>
          <a:xfrm>
            <a:off x="2506650" y="917239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1A1A1A"/>
                </a:solidFill>
                <a:effectLst/>
                <a:latin typeface="Merriweather" panose="00000500000000000000" pitchFamily="2" charset="-18"/>
              </a:rPr>
              <a:t>„Ljudi čitaju kako hoće da čitaju, a ne kako je napisano.” – </a:t>
            </a:r>
            <a:r>
              <a:rPr lang="hr-HR" b="1" i="0" dirty="0">
                <a:solidFill>
                  <a:srgbClr val="1A1A1A"/>
                </a:solidFill>
                <a:effectLst/>
                <a:latin typeface="Merriweather" panose="00000500000000000000" pitchFamily="2" charset="-18"/>
              </a:rPr>
              <a:t>Miroslav Krleža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6072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jesec hrvatske knjige 2021. | GISKO">
            <a:extLst>
              <a:ext uri="{FF2B5EF4-FFF2-40B4-BE49-F238E27FC236}">
                <a16:creationId xmlns:a16="http://schemas.microsoft.com/office/drawing/2014/main" id="{34E4C3EE-E95F-6440-75E7-5359912E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2" y="749808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ečano otvoren Mjesec hrvatske knjige 2019. – „U ritmu čitanja!“ -  Nacionalna i sveučilišna knjižnica u Zagrebu">
            <a:extLst>
              <a:ext uri="{FF2B5EF4-FFF2-40B4-BE49-F238E27FC236}">
                <a16:creationId xmlns:a16="http://schemas.microsoft.com/office/drawing/2014/main" id="{33B5B9FA-838E-5C4E-6870-11B0EE42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61" y="749808"/>
            <a:ext cx="2914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JESEC HRVATSKE KNJIGE U KNJIŽNICI I ČITAONICI PITOMAČA - Knjižnica i  čitaonica Pitomača">
            <a:extLst>
              <a:ext uri="{FF2B5EF4-FFF2-40B4-BE49-F238E27FC236}">
                <a16:creationId xmlns:a16="http://schemas.microsoft.com/office/drawing/2014/main" id="{FD708C94-28F0-4789-B37D-974E0E73A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282" y="85725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DB16356-CA4E-13C4-DB33-3E352402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79" y="2958385"/>
            <a:ext cx="2003469" cy="28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895682B-4F27-C82F-D3C2-630C0E86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40" y="397892"/>
            <a:ext cx="1772632" cy="21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48B3915-C39C-20A8-D2DB-388548699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04" y="397891"/>
            <a:ext cx="1800224" cy="21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9F09D1C-2E7C-A04E-D450-75511F57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56" y="2727988"/>
            <a:ext cx="2042242" cy="28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1053FC6-FB9E-A80E-E910-16F573BD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2" y="2853813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E1AFFC0-401E-5454-054E-66788034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26" y="2853813"/>
            <a:ext cx="1902347" cy="27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8D4CFF4-AD63-F78F-F573-3F244EEE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62" y="4957818"/>
            <a:ext cx="292982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4E58E26-9F76-44B0-DCA7-E45AEC292007}"/>
              </a:ext>
            </a:extLst>
          </p:cNvPr>
          <p:cNvSpPr txBox="1"/>
          <p:nvPr/>
        </p:nvSpPr>
        <p:spPr>
          <a:xfrm>
            <a:off x="5504140" y="5846269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500" b="0" i="0" dirty="0">
                <a:solidFill>
                  <a:srgbClr val="00B050"/>
                </a:solidFill>
                <a:effectLst/>
                <a:latin typeface="omotype_stdmedium_one"/>
              </a:rPr>
              <a:t>Na važnost knjige i čitanja promiču brojni kreativni materijali. </a:t>
            </a:r>
            <a:endParaRPr lang="hr-HR" sz="2500" dirty="0"/>
          </a:p>
        </p:txBody>
      </p:sp>
    </p:spTree>
    <p:extLst>
      <p:ext uri="{BB962C8B-B14F-4D97-AF65-F5344CB8AC3E}">
        <p14:creationId xmlns:p14="http://schemas.microsoft.com/office/powerpoint/2010/main" val="323307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CB0DA18-3872-DA66-1EE4-D4CEC56D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47" y="2154858"/>
            <a:ext cx="6137623" cy="4028631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CB16D6B-F0D9-693D-231B-B198D7ED9D36}"/>
              </a:ext>
            </a:extLst>
          </p:cNvPr>
          <p:cNvSpPr/>
          <p:nvPr/>
        </p:nvSpPr>
        <p:spPr>
          <a:xfrm>
            <a:off x="448047" y="736560"/>
            <a:ext cx="46799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MHK U OŠ GENERALSKI STOL</a:t>
            </a:r>
          </a:p>
          <a:p>
            <a:pPr algn="ctr"/>
            <a:r>
              <a:rPr lang="hr-H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2022.</a:t>
            </a:r>
            <a:endParaRPr lang="hr-HR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96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272146F-EDB9-C172-D708-32E8CCF82F82}"/>
              </a:ext>
            </a:extLst>
          </p:cNvPr>
          <p:cNvSpPr/>
          <p:nvPr/>
        </p:nvSpPr>
        <p:spPr>
          <a:xfrm>
            <a:off x="640080" y="45537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Cond Light" panose="020B0604020202020204" pitchFamily="34" charset="0"/>
                <a:ea typeface="+mj-ea"/>
                <a:cs typeface="+mj-cs"/>
              </a:rPr>
              <a:t>MHK U OŠ GENERALSKI STOL</a:t>
            </a:r>
            <a:r>
              <a:rPr lang="hr-HR" sz="3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 Cond Light" panose="020B0604020202020204" pitchFamily="34" charset="0"/>
                <a:ea typeface="+mj-ea"/>
                <a:cs typeface="+mj-cs"/>
              </a:rPr>
              <a:t> 2021.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 Cond Light" panose="020B0604020202020204" pitchFamily="34" charset="0"/>
              <a:ea typeface="+mj-ea"/>
              <a:cs typeface="+mj-cs"/>
            </a:endParaRP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E607C34-E664-35A4-16C5-3FE92B5B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r="2" b="2"/>
          <a:stretch/>
        </p:blipFill>
        <p:spPr>
          <a:xfrm>
            <a:off x="3939036" y="459126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726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8CE41C-EA8F-7864-102A-AC264AD79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456120"/>
            <a:ext cx="10515600" cy="2061015"/>
          </a:xfrm>
        </p:spPr>
        <p:txBody>
          <a:bodyPr/>
          <a:lstStyle/>
          <a:p>
            <a:br>
              <a:rPr lang="hr-HR" sz="2500" b="0" i="0" dirty="0">
                <a:solidFill>
                  <a:srgbClr val="00B050"/>
                </a:solidFill>
                <a:effectLst/>
                <a:latin typeface="omotype_stdmedium_one"/>
              </a:rPr>
            </a:br>
            <a:br>
              <a:rPr lang="hr-HR" sz="2500" b="0" i="0" dirty="0">
                <a:solidFill>
                  <a:srgbClr val="00B050"/>
                </a:solidFill>
                <a:effectLst/>
                <a:latin typeface="omotype_stdmedium_one"/>
              </a:rPr>
            </a:br>
            <a:r>
              <a:rPr lang="hr-HR" sz="2500" b="1" i="1" dirty="0">
                <a:solidFill>
                  <a:srgbClr val="00B050"/>
                </a:solidFill>
                <a:effectLst/>
                <a:latin typeface="inherit"/>
              </a:rPr>
              <a:t>Generacija K – tema manifestacije 2022.</a:t>
            </a:r>
            <a:br>
              <a:rPr lang="hr-HR" sz="2500" b="1" i="1" dirty="0">
                <a:solidFill>
                  <a:srgbClr val="00B050"/>
                </a:solidFill>
                <a:effectLst/>
                <a:latin typeface="inherit"/>
              </a:rPr>
            </a:br>
            <a:br>
              <a:rPr lang="hr-HR" sz="2500" b="1" i="1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hr-HR" sz="2500" b="1" i="1" dirty="0">
                <a:solidFill>
                  <a:srgbClr val="00B050"/>
                </a:solidFill>
                <a:latin typeface="inherit"/>
              </a:rPr>
              <a:t>N</a:t>
            </a:r>
            <a:r>
              <a:rPr lang="hr-HR" sz="2500" b="0" i="0" dirty="0">
                <a:solidFill>
                  <a:srgbClr val="00B050"/>
                </a:solidFill>
                <a:effectLst/>
                <a:latin typeface="omotype_stdmedium_one"/>
              </a:rPr>
              <a:t>aglasak na dva ključna pojma – knjigu i knjižnicu.</a:t>
            </a:r>
            <a:endParaRPr lang="hr-HR" sz="2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9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EB8C5D-922B-95CF-714A-D32B64EE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637" y="2650567"/>
            <a:ext cx="10515600" cy="4069080"/>
          </a:xfrm>
        </p:spPr>
        <p:txBody>
          <a:bodyPr/>
          <a:lstStyle/>
          <a:p>
            <a:pPr algn="ctr"/>
            <a:r>
              <a:rPr lang="hr-HR" sz="9600" b="0" i="0" dirty="0">
                <a:solidFill>
                  <a:srgbClr val="00B050"/>
                </a:solidFill>
                <a:effectLst/>
                <a:latin typeface="omotype_stdmedium_one"/>
              </a:rPr>
              <a:t>15. listopada </a:t>
            </a:r>
            <a:br>
              <a:rPr lang="hr-HR" sz="9600" b="0" i="0" dirty="0">
                <a:solidFill>
                  <a:srgbClr val="00B050"/>
                </a:solidFill>
                <a:effectLst/>
                <a:latin typeface="omotype_stdmedium_one"/>
              </a:rPr>
            </a:br>
            <a:r>
              <a:rPr lang="hr-HR" sz="9600" b="0" i="0" dirty="0">
                <a:solidFill>
                  <a:srgbClr val="00B050"/>
                </a:solidFill>
                <a:effectLst/>
                <a:latin typeface="omotype_stdmedium_one"/>
              </a:rPr>
              <a:t>do</a:t>
            </a:r>
            <a:br>
              <a:rPr lang="hr-HR" sz="9600" b="0" i="0" dirty="0">
                <a:solidFill>
                  <a:srgbClr val="00B050"/>
                </a:solidFill>
                <a:effectLst/>
                <a:latin typeface="omotype_stdmedium_one"/>
              </a:rPr>
            </a:br>
            <a:r>
              <a:rPr lang="hr-HR" sz="9600" b="0" i="0" dirty="0">
                <a:solidFill>
                  <a:srgbClr val="00B050"/>
                </a:solidFill>
                <a:effectLst/>
                <a:latin typeface="omotype_stdmedium_one"/>
              </a:rPr>
              <a:t> 15. studenoga.</a:t>
            </a:r>
            <a:endParaRPr lang="hr-H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936E98-A1B2-BF8B-68FE-8AD6AA5A6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2699181"/>
          </a:xfrm>
        </p:spPr>
        <p:txBody>
          <a:bodyPr/>
          <a:lstStyle/>
          <a:p>
            <a:r>
              <a:rPr lang="hr-HR" sz="2800" b="0" i="1" dirty="0">
                <a:solidFill>
                  <a:srgbClr val="00B050"/>
                </a:solidFill>
                <a:effectLst/>
                <a:latin typeface="omotype_stdmedium_one"/>
              </a:rPr>
              <a:t>Tom temom želi se skrenuti pozornost na prilagodbu knjižnica potrebama novih generacija, ali i ukazati na specifična obilježja današnjih mladih – mobitel u ruci, ekološka osviještenost, kao i osamljenost i zabrinutost – te istaknuti kako im knjižnica odnosno knjiga može pomoći.     (</a:t>
            </a:r>
            <a:r>
              <a:rPr lang="hr-HR" sz="1500" b="0" i="1" dirty="0">
                <a:solidFill>
                  <a:srgbClr val="00B050"/>
                </a:solidFill>
                <a:effectLst/>
                <a:latin typeface="omotype_stdmedium_one"/>
              </a:rPr>
              <a:t>Sa službenih stranica Mjeseca hrvatske knjige na </a:t>
            </a:r>
            <a:r>
              <a:rPr lang="hr-HR" sz="1500" b="0" i="0" dirty="0">
                <a:solidFill>
                  <a:srgbClr val="00B050"/>
                </a:solidFill>
                <a:effectLst/>
                <a:latin typeface="omotype_stdmedium_one"/>
              </a:rPr>
              <a:t>https://www.mhk.hr/)</a:t>
            </a:r>
            <a:endParaRPr lang="hr-HR" sz="1500" dirty="0">
              <a:solidFill>
                <a:srgbClr val="00B05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AC9BEA-3C64-A07D-9BFC-E33BBEE6AF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rgbClr val="333333"/>
                </a:solidFill>
                <a:latin typeface="omotype_stdmedium_one"/>
              </a:rPr>
              <a:t>M</a:t>
            </a:r>
            <a:r>
              <a:rPr lang="pl-PL" b="0" i="0" dirty="0">
                <a:solidFill>
                  <a:srgbClr val="333333"/>
                </a:solidFill>
                <a:effectLst/>
                <a:latin typeface="omotype_stdmedium_one"/>
              </a:rPr>
              <a:t>oto </a:t>
            </a:r>
            <a:r>
              <a:rPr lang="pl-PL" b="1" i="1" u="none" strike="noStrike" dirty="0">
                <a:solidFill>
                  <a:srgbClr val="666666"/>
                </a:solidFill>
                <a:effectLst/>
                <a:latin typeface="inherit"/>
                <a:hlinkClick r:id="rId2"/>
              </a:rPr>
              <a:t>Misli na sebe – čitaj!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198753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_2SEEDS">
      <a:dk1>
        <a:srgbClr val="000000"/>
      </a:dk1>
      <a:lt1>
        <a:srgbClr val="FFFFFF"/>
      </a:lt1>
      <a:dk2>
        <a:srgbClr val="23323E"/>
      </a:dk2>
      <a:lt2>
        <a:srgbClr val="E8E3E2"/>
      </a:lt2>
      <a:accent1>
        <a:srgbClr val="3B94B1"/>
      </a:accent1>
      <a:accent2>
        <a:srgbClr val="46B4A1"/>
      </a:accent2>
      <a:accent3>
        <a:srgbClr val="4D74C3"/>
      </a:accent3>
      <a:accent4>
        <a:srgbClr val="B13B58"/>
      </a:accent4>
      <a:accent5>
        <a:srgbClr val="C3604D"/>
      </a:accent5>
      <a:accent6>
        <a:srgbClr val="B1803B"/>
      </a:accent6>
      <a:hlink>
        <a:srgbClr val="BF5F3F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850</Words>
  <Application>Microsoft Office PowerPoint</Application>
  <PresentationFormat>Widescreen</PresentationFormat>
  <Paragraphs>49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Abadi</vt:lpstr>
      <vt:lpstr>Algerian</vt:lpstr>
      <vt:lpstr>Arial</vt:lpstr>
      <vt:lpstr>Arial Nova Cond Light</vt:lpstr>
      <vt:lpstr>Baguet Script</vt:lpstr>
      <vt:lpstr>Crete Round</vt:lpstr>
      <vt:lpstr>Georgia</vt:lpstr>
      <vt:lpstr>inherit</vt:lpstr>
      <vt:lpstr>Lato</vt:lpstr>
      <vt:lpstr>Merriweather</vt:lpstr>
      <vt:lpstr>Minion Pro</vt:lpstr>
      <vt:lpstr>Minion Pro Cond</vt:lpstr>
      <vt:lpstr>Modern Love</vt:lpstr>
      <vt:lpstr>omotype_stdmedium_one</vt:lpstr>
      <vt:lpstr>Raleway</vt:lpstr>
      <vt:lpstr>The Hand</vt:lpstr>
      <vt:lpstr>Times New Roman</vt:lpstr>
      <vt:lpstr>SketchyVTI</vt:lpstr>
      <vt:lpstr>Mjesec hrvatske knjige  Priredila: Ivana Mateša, školska knjižničarka OŠ Generalski Stol</vt:lpstr>
      <vt:lpstr>Mjesec hrvatske knjige nacionalna je manifestacija koju organiziraju Knjižnice grada Zagreba. Svaka knjižnica u Hrvatskoj organizira svoje događaje.</vt:lpstr>
      <vt:lpstr>PowerPoint Presentation</vt:lpstr>
      <vt:lpstr>PowerPoint Presentation</vt:lpstr>
      <vt:lpstr>PowerPoint Presentation</vt:lpstr>
      <vt:lpstr>PowerPoint Presentation</vt:lpstr>
      <vt:lpstr>  Generacija K – tema manifestacije 2022.  Naglasak na dva ključna pojma – knjigu i knjižnicu.</vt:lpstr>
      <vt:lpstr>15. listopada  do  15. studenoga.</vt:lpstr>
      <vt:lpstr>Tom temom želi se skrenuti pozornost na prilagodbu knjižnica potrebama novih generacija, ali i ukazati na specifična obilježja današnjih mladih – mobitel u ruci, ekološka osviještenost, kao i osamljenost i zabrinutost – te istaknuti kako im knjižnica odnosno knjiga može pomoći.     (Sa službenih stranica Mjeseca hrvatske knjige na https://www.mhk.hr/)</vt:lpstr>
      <vt:lpstr>SREDIŠNJI PROGRAMI</vt:lpstr>
      <vt:lpstr>Nacionalni kviz za poticanje čitanja  Nacionalni kviz za poticanje čitanja 2022. -Nije lako kad si mlad.   Končić Trlek, Elizabeta: Pošta za Li Pongrašić, Zoran: Krive su seka i seka Šojat, Ivana: Oblak čvoraka </vt:lpstr>
      <vt:lpstr>                     23. listopada - virtualni maraton čitanja - Minuta za čitanje. </vt:lpstr>
      <vt:lpstr>Dan hrvatskih knjižnica obilježava se 11. studenog u spomen na dan kada je 1960. godine Hrvatski sabor donio prvi hrvatski zakon o knjižnicama</vt:lpstr>
      <vt:lpstr>PowerPoint Presentation</vt:lpstr>
      <vt:lpstr>PowerPoint Presentation</vt:lpstr>
      <vt:lpstr>PowerPoint Presentation</vt:lpstr>
      <vt:lpstr>PowerPoint Presentation</vt:lpstr>
      <vt:lpstr>DAN HRVATSKIH KNJIŽNICA</vt:lpstr>
      <vt:lpstr>Što je knjižnica?</vt:lpstr>
      <vt:lpstr>Knjižnična građa je svaki jezični, slikovni i zvučni dokument u analognom ili digitalnom obliku informacijskog, umjetničkog, obrazovnog, znanstvenog ili stručnog sadržaja, proizveden u više primjeraka i namijenjen javnosti, kao i rukopisi odnosno sva druga građa koju knjižnica posjeduje u svojem fondu i stavlja na raspolaganje korisnicima</vt:lpstr>
      <vt:lpstr>Nacionalna i sveučilišna knjižnica u Zagrebu javna je ustanova od nacionalnog značenja koja obavlja knjižničnu i informacijsku djelatnost nacionalne knjižnice Republike Hrvatske i središnje knjižnice Sveučilišta u Zagrebu, kao i znanstvenoistraživačku i razvojnu djelatnost radi unaprjeđivanja hrvatskog knjižničarstva te izgradnje i razvoja knjižničnog sustava Republike Hrvatske.</vt:lpstr>
      <vt:lpstr>11. 11.     Dan hrvatskih knjižnica Dan knjižnice OŠ Generalski Stol</vt:lpstr>
      <vt:lpstr>PowerPoint Presentation</vt:lpstr>
      <vt:lpstr>PowerPoint Presentation</vt:lpstr>
      <vt:lpstr>PowerPoint Presentation</vt:lpstr>
      <vt:lpstr>GK ‘’IVAN GORAN KOVAČIĆ’’  KARLOVAC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Mjesec hrvatske knjige</dc:title>
  <dc:creator>Korisnik</dc:creator>
  <cp:lastModifiedBy>JELENA KASUNIĆ</cp:lastModifiedBy>
  <cp:revision>13</cp:revision>
  <dcterms:created xsi:type="dcterms:W3CDTF">2022-10-14T06:53:32Z</dcterms:created>
  <dcterms:modified xsi:type="dcterms:W3CDTF">2022-10-24T09:14:58Z</dcterms:modified>
</cp:coreProperties>
</file>