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5" r:id="rId15"/>
    <p:sldId id="284" r:id="rId16"/>
    <p:sldId id="287" r:id="rId1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E702-0D3F-4DD7-B930-4990F13C497C}" type="datetime1">
              <a:rPr lang="hr-HR" smtClean="0"/>
              <a:t>11.5.2020.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9576-DE02-4D79-BB49-2E78432315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041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B7E6A5-3C70-49F2-9282-D5CAF9CF5835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59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751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51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6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489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32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605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681D6611-44BF-4439-9A62-9339B1AC2F38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4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8C3AC2-40AB-4ED9-BCF2-300D450D4824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405016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8C3AC2-40AB-4ED9-BCF2-300D450D4824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193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8C3AC2-40AB-4ED9-BCF2-300D450D4824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974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8C3AC2-40AB-4ED9-BCF2-300D450D4824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3727284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8C3AC2-40AB-4ED9-BCF2-300D450D4824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874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8C3AC2-40AB-4ED9-BCF2-300D450D4824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284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1DD0AF-7193-4A25-B668-B948B98BD67E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089187-B61B-4BB6-997B-5E73ACE042C8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7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81A1AD-488B-4226-99F6-BAFEDDA0CDF4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376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6275A-2EDB-488B-9CB9-05FB97076AC0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8C7E01-5966-4D79-93EC-560D5FC5062E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382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BD25B9-32EF-4E33-8AF9-794A17F7F848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74D40A-E75B-4868-8CBA-2C8BC19A90D5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EBDC6A-367F-4F7B-A112-7BDBB3E34F5C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424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B4A45B-370A-4845-9098-132B53F99B26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8D20F7-1681-471C-B086-E69B61CEB099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381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78C3AC2-40AB-4ED9-BCF2-300D450D4824}" type="datetime1">
              <a:rPr lang="hr-HR" noProof="0" smtClean="0"/>
              <a:t>11.5.2020.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hr-HR" noProof="0"/>
              <a:t>Dodajte podnožje</a:t>
            </a:r>
            <a:endParaRPr lang="hr-H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070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jp.znanje.hr/index.php?show=search" TargetMode="External"/><Relationship Id="rId2" Type="http://schemas.openxmlformats.org/officeDocument/2006/relationships/hyperlink" Target="http://www.enciklopedija.hr/natuknica.aspx?id=176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ciklopedija.hr/Natuknica.aspx?ID=4845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Pismo i kako ga napisati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r-HR" dirty="0"/>
          </a:p>
          <a:p>
            <a:pPr rtl="0"/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532" y="4459327"/>
            <a:ext cx="3722370" cy="24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Oslovljavanje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Pišemo li prijatelju ili bliskoj osobi, oslovljavamo ga sa </a:t>
            </a:r>
            <a:r>
              <a:rPr lang="hr-HR" sz="2000" dirty="0">
                <a:solidFill>
                  <a:srgbClr val="FF0000"/>
                </a:solidFill>
              </a:rPr>
              <a:t>ti ili imenom</a:t>
            </a:r>
            <a:r>
              <a:rPr lang="hr-HR" sz="2000" dirty="0"/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dirty="0"/>
              <a:t>     Pišemo li jednoj osobi koja nije naša vršnjakinja/vršnjak i nismo s njom bliski (roditelj, baka, djed i sl.), pišemo </a:t>
            </a:r>
            <a:r>
              <a:rPr lang="hr-HR" dirty="0">
                <a:solidFill>
                  <a:srgbClr val="FF0000"/>
                </a:solidFill>
              </a:rPr>
              <a:t>Vi, Vašoj, Vaše</a:t>
            </a:r>
            <a:r>
              <a:rPr lang="hr-HR" dirty="0"/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dirty="0"/>
              <a:t>     Pišemo li većem broju osoba ili ustanovi, pišemo </a:t>
            </a:r>
            <a:r>
              <a:rPr lang="hr-HR" dirty="0">
                <a:solidFill>
                  <a:srgbClr val="FF0000"/>
                </a:solidFill>
              </a:rPr>
              <a:t>vi, vašoj, vaše</a:t>
            </a:r>
            <a:r>
              <a:rPr lang="hr-HR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76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ili tekst pisma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U osobnim pismima, kada se obraćamo osobi s kojom smo bliski, možemo se služiti neformalnim jezikom, no svejedno moramo paziti na pravopis, smislenost i razumljivost sadržaja, kako bi primaocu čitanje bilo što ugodnije. Osobna pisma mogu biti duga onoliko koliko vi želite i možete pisati o čemu god želite, dokle god zvuči smisleno.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  <a:p>
            <a:r>
              <a:rPr lang="hr-HR" dirty="0"/>
              <a:t>U službenim pismima, koristimo se pravilno i jasno formuliranim rečenicama. Budite direktni, jasni i sažeti s temom pisma. Iznesite samo neophodne činjenice. Službena pisma ne bi trebala prelaziti dvije stranice. </a:t>
            </a:r>
          </a:p>
          <a:p>
            <a:r>
              <a:rPr lang="hr-HR" dirty="0"/>
              <a:t>Završni dio: navedite kakav odgovor očekujete, npr.: „Javi mi se kada stigneš.” ili „Nadam se skorom odgovoru”, ili „Molim Vas da mi potvrdite primitak ovog pisma”  i sl. </a:t>
            </a:r>
          </a:p>
        </p:txBody>
      </p:sp>
    </p:spTree>
    <p:extLst>
      <p:ext uri="{BB962C8B-B14F-4D97-AF65-F5344CB8AC3E}">
        <p14:creationId xmlns:p14="http://schemas.microsoft.com/office/powerpoint/2010/main" val="27545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Pozdrav i potpis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/>
              <a:t>Na kraju pisma, običaj je napisati pozdrav.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/>
              <a:t>U osobnim pismima on može biti </a:t>
            </a:r>
            <a:r>
              <a:rPr lang="hr-HR" dirty="0" err="1"/>
              <a:t>neformalniji</a:t>
            </a:r>
            <a:r>
              <a:rPr lang="hr-HR" dirty="0"/>
              <a:t>, npr. „S ljubavlju”, „Veliki pozdrav”, „Bok”, „Čujemo se uskoro” i sl.,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/>
              <a:t>Dok u službenim pismima koristimo izraze poput „Srdačan pozdrav”, „S poštovanjem”, „Nadam se skorom odgovoru” i sl.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/>
              <a:t>Pismo završite svojim potpisom, koji u službenim pismima obavezno uključuje ime i prezime, a često je dobro na kraju pisma i uključiti kontakt - podatke na koje vam primatelj može na pismo odgovoriti.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42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post </a:t>
            </a:r>
            <a:r>
              <a:rPr lang="hr-HR" dirty="0" err="1"/>
              <a:t>scriptum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post scriptum (lat.: poslije napisanoga), dodatak završenom i potpisanom pismu; kratica: p. s.</a:t>
            </a:r>
          </a:p>
          <a:p>
            <a:pPr marL="0" indent="0">
              <a:buNone/>
            </a:pPr>
            <a:r>
              <a:rPr lang="hr-HR" sz="1200" dirty="0"/>
              <a:t>Izvor: Hrvatski jezični portal, http://hjp.znanje.hr/index.php?show=search</a:t>
            </a:r>
            <a:endParaRPr lang="pl-PL" sz="1200" dirty="0"/>
          </a:p>
          <a:p>
            <a:endParaRPr lang="pl-PL" dirty="0"/>
          </a:p>
          <a:p>
            <a:pPr marL="0" indent="0">
              <a:buNone/>
            </a:pPr>
            <a:r>
              <a:rPr lang="hr-HR" dirty="0"/>
              <a:t>P. S.  skraćenica se koristi kada na kraju pisma ili poruke dodamo  tekst koji je zapravo nešto što smo zaboravili napisati u samom pismu.</a:t>
            </a:r>
          </a:p>
          <a:p>
            <a:pPr marL="0" indent="0">
              <a:buNone/>
            </a:pPr>
            <a:r>
              <a:rPr lang="hr-HR" dirty="0"/>
              <a:t>Nekada kada su se pisma pisala rukom, pa i pisaćim mašinama to nije bilo moguće, pogotovo ako nije bilo dovoljno vremena za ponovno pisanje. </a:t>
            </a:r>
          </a:p>
          <a:p>
            <a:pPr marL="0" indent="0">
              <a:buNone/>
            </a:pPr>
            <a:r>
              <a:rPr lang="hr-HR" dirty="0"/>
              <a:t>Danas se skraćenica P. S. koristi i kada na kraju teksta ili poruke nešto želimo dodatno naglasiti ili izdvojiti kao posebno važno.</a:t>
            </a:r>
          </a:p>
        </p:txBody>
      </p:sp>
    </p:spTree>
    <p:extLst>
      <p:ext uri="{BB962C8B-B14F-4D97-AF65-F5344CB8AC3E}">
        <p14:creationId xmlns:p14="http://schemas.microsoft.com/office/powerpoint/2010/main" val="41405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napisati adrese na koverti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/>
              <a:t>Vašu  adresu treba napišite u gornjem lijevom uglu koverte na prednjoj strani ili na pozadini. </a:t>
            </a:r>
          </a:p>
          <a:p>
            <a:r>
              <a:rPr lang="hr-HR" dirty="0"/>
              <a:t>Adresu primaoca pišete na donjem desnom dijelu stražnje strane koverte, osim ako na koverti nije naznačeno drugačije.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u="sng" dirty="0">
                <a:solidFill>
                  <a:srgbClr val="0070C0"/>
                </a:solidFill>
              </a:rPr>
              <a:t>Šalje:</a:t>
            </a: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	Ivana Ivanić</a:t>
            </a: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	</a:t>
            </a:r>
            <a:r>
              <a:rPr lang="hr-HR" dirty="0" err="1">
                <a:solidFill>
                  <a:srgbClr val="0070C0"/>
                </a:solidFill>
              </a:rPr>
              <a:t>Ivanićgradska</a:t>
            </a:r>
            <a:r>
              <a:rPr lang="hr-HR" dirty="0">
                <a:solidFill>
                  <a:srgbClr val="0070C0"/>
                </a:solidFill>
              </a:rPr>
              <a:t> 12</a:t>
            </a: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	10 000 Zagreb</a:t>
            </a: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	Republika Hrvatska                                                             			</a:t>
            </a:r>
            <a:r>
              <a:rPr lang="hr-HR" u="sng" dirty="0">
                <a:solidFill>
                  <a:srgbClr val="0070C0"/>
                </a:solidFill>
              </a:rPr>
              <a:t>Prima:</a:t>
            </a: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													Mario Marić</a:t>
            </a: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													Ulica </a:t>
            </a:r>
            <a:r>
              <a:rPr lang="hr-HR" dirty="0" err="1">
                <a:solidFill>
                  <a:srgbClr val="0070C0"/>
                </a:solidFill>
              </a:rPr>
              <a:t>Marićevac</a:t>
            </a: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													43 000 Bjelovar</a:t>
            </a: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													Republika Hrvatska</a:t>
            </a:r>
          </a:p>
        </p:txBody>
      </p:sp>
    </p:spTree>
    <p:extLst>
      <p:ext uri="{BB962C8B-B14F-4D97-AF65-F5344CB8AC3E}">
        <p14:creationId xmlns:p14="http://schemas.microsoft.com/office/powerpoint/2010/main" val="16656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Pisma i bonton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1.	Nikad ne otvaraj tuđu poštu i ne čitaj tuđa pisma.</a:t>
            </a:r>
          </a:p>
          <a:p>
            <a:endParaRPr lang="hr-HR" dirty="0"/>
          </a:p>
          <a:p>
            <a:r>
              <a:rPr lang="hr-HR" dirty="0"/>
              <a:t>2.	 Rukopis i izgled pisma slika je i prilika osobe koja piše pismo.</a:t>
            </a:r>
          </a:p>
          <a:p>
            <a:endParaRPr lang="hr-HR" dirty="0"/>
          </a:p>
          <a:p>
            <a:r>
              <a:rPr lang="hr-HR" dirty="0"/>
              <a:t>3.	Svojim sadržajem pismo je ogledalo duše i osjećaja pošiljatelja.</a:t>
            </a:r>
          </a:p>
          <a:p>
            <a:endParaRPr lang="hr-HR" dirty="0"/>
          </a:p>
          <a:p>
            <a:r>
              <a:rPr lang="hr-HR" dirty="0"/>
              <a:t>4.	Ne zaboravi se potpisati na kraju pisma.</a:t>
            </a:r>
          </a:p>
          <a:p>
            <a:endParaRPr lang="hr-HR" dirty="0"/>
          </a:p>
          <a:p>
            <a:r>
              <a:rPr lang="hr-HR" dirty="0"/>
              <a:t>5.	Na elektroničku poštu obavezno odgovori (u roku od dva dana).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57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•	Elektronička pošta. Hrvatska enciklopedija. </a:t>
            </a:r>
            <a:r>
              <a:rPr lang="hr-HR" dirty="0">
                <a:hlinkClick r:id="rId2"/>
              </a:rPr>
              <a:t>http://www.enciklopedija.hr/natuknica.aspx?id=17645</a:t>
            </a:r>
            <a:endParaRPr lang="hr-HR" dirty="0"/>
          </a:p>
          <a:p>
            <a:r>
              <a:rPr lang="hr-HR" dirty="0"/>
              <a:t>•	Pismo. Hrvatski jezični portal. </a:t>
            </a:r>
            <a:r>
              <a:rPr lang="hr-HR" dirty="0">
                <a:hlinkClick r:id="rId3"/>
              </a:rPr>
              <a:t>http://hjp.znanje.hr/index.php?show=search</a:t>
            </a:r>
            <a:endParaRPr lang="hr-HR" dirty="0"/>
          </a:p>
          <a:p>
            <a:r>
              <a:rPr lang="hr-HR" dirty="0"/>
              <a:t>•	Pismo. Hrvatska enciklopedija. </a:t>
            </a:r>
            <a:r>
              <a:rPr lang="hr-HR" dirty="0">
                <a:hlinkClick r:id="rId4"/>
              </a:rPr>
              <a:t>http://www.enciklopedija.hr/Natuknica.aspx?ID=48457</a:t>
            </a:r>
            <a:endParaRPr lang="hr-HR" dirty="0"/>
          </a:p>
          <a:p>
            <a:r>
              <a:rPr lang="hr-HR" dirty="0"/>
              <a:t>•	Ožanić, M. 2009. Poslovna pisma ili kako napisati učinkovito poslovno pismo</a:t>
            </a:r>
          </a:p>
          <a:p>
            <a:r>
              <a:rPr lang="hr-HR" dirty="0"/>
              <a:t>Književno podne: Pismo (uz manifestaciju Zadar čita 2018.), Ivana Perić, prof., </a:t>
            </a:r>
            <a:r>
              <a:rPr lang="hr-HR" dirty="0" err="1"/>
              <a:t>mag</a:t>
            </a:r>
            <a:r>
              <a:rPr lang="hr-HR" dirty="0"/>
              <a:t>. bibl., Iva Medić, prof., dipl. </a:t>
            </a:r>
            <a:r>
              <a:rPr lang="hr-HR" dirty="0" err="1"/>
              <a:t>knjiž</a:t>
            </a:r>
            <a:r>
              <a:rPr lang="hr-HR" dirty="0"/>
              <a:t>., 16. ožujka 2018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40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Jezična definicija riječi „pismo”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295401" y="2352502"/>
            <a:ext cx="9601196" cy="35233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r-HR" sz="3400" dirty="0"/>
              <a:t>písmo</a:t>
            </a:r>
          </a:p>
          <a:p>
            <a:pPr marL="0" indent="0">
              <a:buNone/>
            </a:pPr>
            <a:r>
              <a:rPr lang="hr-HR" sz="3400" dirty="0"/>
              <a:t>písmo sr 〈G </a:t>
            </a:r>
            <a:r>
              <a:rPr lang="hr-HR" sz="3400" dirty="0" err="1"/>
              <a:t>mn</a:t>
            </a:r>
            <a:r>
              <a:rPr lang="hr-HR" sz="3400" dirty="0"/>
              <a:t> </a:t>
            </a:r>
            <a:r>
              <a:rPr lang="hr-HR" sz="3400" dirty="0" err="1"/>
              <a:t>pȋsāmā</a:t>
            </a:r>
            <a:r>
              <a:rPr lang="hr-HR" sz="3400" dirty="0"/>
              <a:t>〉</a:t>
            </a:r>
          </a:p>
          <a:p>
            <a:pPr marL="0" indent="0">
              <a:buNone/>
            </a:pPr>
            <a:endParaRPr lang="hr-HR" sz="3400" dirty="0"/>
          </a:p>
          <a:p>
            <a:pPr marL="0" indent="0">
              <a:buNone/>
            </a:pPr>
            <a:r>
              <a:rPr lang="hr-HR" sz="3400" dirty="0"/>
              <a:t>Definicija</a:t>
            </a:r>
          </a:p>
          <a:p>
            <a:pPr marL="0" indent="0">
              <a:buNone/>
            </a:pPr>
            <a:r>
              <a:rPr lang="hr-HR" sz="3400" dirty="0"/>
              <a:t>1.	a. sustav vidljivih oblika (slika, simbola, zastava) proizvedenih radi obavještavanja i memoriranja b. sustav grafičkih znakova koji predstavljaju elemente govornoga jezika (glasove, slogove, riječi) i služe za pisanje [klinasto pismo]</a:t>
            </a:r>
          </a:p>
          <a:p>
            <a:pPr marL="0" indent="0">
              <a:buNone/>
            </a:pPr>
            <a:r>
              <a:rPr lang="hr-HR" sz="3400" dirty="0"/>
              <a:t>2.	a. omotnica u kojoj je papir s tekstom koji se šalje drugome [avionsko pismo] b. sam tekst koji se šalje [anonimno pismo]</a:t>
            </a:r>
          </a:p>
          <a:p>
            <a:pPr marL="0" indent="0">
              <a:buNone/>
            </a:pPr>
            <a:r>
              <a:rPr lang="hr-HR" sz="3400" dirty="0"/>
              <a:t>3.	službeni akt, službena potvrda koja služi kao dokaz čemu ili potvrđuje pravo na što [otpusno pismo]</a:t>
            </a:r>
          </a:p>
          <a:p>
            <a:pPr marL="0" indent="0">
              <a:buNone/>
            </a:pPr>
            <a:r>
              <a:rPr lang="hr-HR" sz="3400" dirty="0"/>
              <a:t>4.	način pisanja; rukopis</a:t>
            </a:r>
          </a:p>
          <a:p>
            <a:pPr marL="0" indent="0">
              <a:buNone/>
            </a:pPr>
            <a:r>
              <a:rPr lang="hr-HR" sz="3400" dirty="0"/>
              <a:t>5.	reg. šara, vezeni nakit</a:t>
            </a:r>
          </a:p>
          <a:p>
            <a:pPr marL="514350" indent="-514350">
              <a:buAutoNum type="arabicPeriod" startAt="6"/>
            </a:pPr>
            <a:r>
              <a:rPr lang="hr-HR" sz="3400" dirty="0" err="1"/>
              <a:t>razg</a:t>
            </a:r>
            <a:r>
              <a:rPr lang="hr-HR" sz="3400" dirty="0"/>
              <a:t>. naličje kovanice na kojem </a:t>
            </a:r>
            <a:r>
              <a:rPr lang="hr-HR" sz="3400" dirty="0" err="1"/>
              <a:t>ob</a:t>
            </a:r>
            <a:r>
              <a:rPr lang="hr-HR" sz="3400" dirty="0"/>
              <a:t>. ima više teksta nego na licu, </a:t>
            </a:r>
            <a:r>
              <a:rPr lang="hr-HR" sz="3400" dirty="0" err="1"/>
              <a:t>opr</a:t>
            </a:r>
            <a:r>
              <a:rPr lang="hr-HR" sz="3400" dirty="0"/>
              <a:t>. Glava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1700" dirty="0"/>
              <a:t>Izvor: Hrvatski jezični portal, http://hjp.znanje.hr/index.php?show=search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err="1"/>
              <a:t>Kakvo</a:t>
            </a:r>
            <a:r>
              <a:rPr lang="it-IT" dirty="0"/>
              <a:t> </a:t>
            </a:r>
            <a:r>
              <a:rPr lang="it-IT" dirty="0" err="1"/>
              <a:t>pismo</a:t>
            </a:r>
            <a:r>
              <a:rPr lang="it-IT" dirty="0"/>
              <a:t> </a:t>
            </a:r>
            <a:r>
              <a:rPr lang="it-IT" dirty="0" err="1"/>
              <a:t>može</a:t>
            </a:r>
            <a:r>
              <a:rPr lang="it-IT" dirty="0"/>
              <a:t> </a:t>
            </a:r>
            <a:r>
              <a:rPr lang="it-IT" dirty="0" err="1"/>
              <a:t>biti</a:t>
            </a:r>
            <a:r>
              <a:rPr lang="it-IT" dirty="0"/>
              <a:t> (prema </a:t>
            </a:r>
            <a:r>
              <a:rPr lang="it-IT" dirty="0" err="1"/>
              <a:t>vrsti</a:t>
            </a:r>
            <a:r>
              <a:rPr lang="it-IT" dirty="0"/>
              <a:t>)?</a:t>
            </a:r>
            <a:endParaRPr lang="hr-HR" dirty="0"/>
          </a:p>
        </p:txBody>
      </p:sp>
      <p:sp>
        <p:nvSpPr>
          <p:cNvPr id="2" name="Rezervirano mjesto za sadržaj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hr-HR" dirty="0"/>
              <a:t>•	</a:t>
            </a:r>
            <a:r>
              <a:rPr lang="hr-HR" sz="2400" dirty="0"/>
              <a:t>INTIMNO (osobno)</a:t>
            </a:r>
          </a:p>
          <a:p>
            <a:endParaRPr lang="hr-HR" sz="2400" dirty="0"/>
          </a:p>
          <a:p>
            <a:r>
              <a:rPr lang="hr-HR" sz="2400" dirty="0"/>
              <a:t>•	POSLOVNO (službeno)</a:t>
            </a:r>
          </a:p>
          <a:p>
            <a:endParaRPr lang="hr-HR" sz="2400" dirty="0"/>
          </a:p>
          <a:p>
            <a:r>
              <a:rPr lang="hr-HR" sz="2400" dirty="0"/>
              <a:t>•	JAVNO  (otvoreno)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INTIMNO PISMO</a:t>
            </a:r>
          </a:p>
        </p:txBody>
      </p:sp>
      <p:sp>
        <p:nvSpPr>
          <p:cNvPr id="2" name="Rezervirano mjesto za sadržaj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r>
              <a:rPr lang="hr-HR" dirty="0"/>
              <a:t>INTIMNO ili osobno pismo – pismo kojim se obraćamo jednoj osobi, izričemo joj svoje osjećaje, razmišljanja, dvojbe i doživljaje.</a:t>
            </a:r>
          </a:p>
          <a:p>
            <a:endParaRPr lang="hr-HR" dirty="0"/>
          </a:p>
          <a:p>
            <a:r>
              <a:rPr lang="hr-HR" dirty="0"/>
              <a:t>•	Mogu biti pisana neformalnim jezikom.</a:t>
            </a:r>
          </a:p>
          <a:p>
            <a:endParaRPr lang="hr-HR" dirty="0"/>
          </a:p>
          <a:p>
            <a:r>
              <a:rPr lang="hr-HR" dirty="0"/>
              <a:t>•	Pišemo ih (najčešće) rukom.</a:t>
            </a:r>
          </a:p>
          <a:p>
            <a:endParaRPr lang="hr-HR" dirty="0"/>
          </a:p>
          <a:p>
            <a:r>
              <a:rPr lang="hr-HR" dirty="0"/>
              <a:t>•	U književnosti postoji poseban oblik romana pisanog u obliku pisma.</a:t>
            </a:r>
          </a:p>
          <a:p>
            <a:endParaRPr lang="hr-HR" dirty="0"/>
          </a:p>
          <a:p>
            <a:r>
              <a:rPr lang="hr-HR" dirty="0"/>
              <a:t>•	Nazivamo ga epistolarnim romanom (koji je u obliku pisma).</a:t>
            </a:r>
          </a:p>
          <a:p>
            <a:endParaRPr lang="hr-HR" dirty="0"/>
          </a:p>
          <a:p>
            <a:r>
              <a:rPr lang="hr-HR" dirty="0"/>
              <a:t>•	Najpoznatiji takav roman jest „Patnje mladog </a:t>
            </a:r>
            <a:r>
              <a:rPr lang="hr-HR" dirty="0" err="1"/>
              <a:t>Werthera</a:t>
            </a:r>
            <a:r>
              <a:rPr lang="hr-HR" dirty="0"/>
              <a:t>” </a:t>
            </a:r>
            <a:r>
              <a:rPr lang="hr-HR" dirty="0" err="1"/>
              <a:t>J.W.Goethea</a:t>
            </a:r>
            <a:endParaRPr lang="hr-HR" dirty="0"/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POSLOVNO PISMO</a:t>
            </a:r>
          </a:p>
        </p:txBody>
      </p:sp>
      <p:sp>
        <p:nvSpPr>
          <p:cNvPr id="2" name="Rezervirano mjesto za sadržaj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hr-HR" dirty="0"/>
              <a:t>•	POSLOVNO ili službeno pismo</a:t>
            </a:r>
          </a:p>
          <a:p>
            <a:endParaRPr lang="hr-HR" dirty="0"/>
          </a:p>
          <a:p>
            <a:r>
              <a:rPr lang="hr-HR" dirty="0"/>
              <a:t>•	pismo upućujemo javnim ustanovama, udrugama i voditeljima različitih organizacija</a:t>
            </a:r>
          </a:p>
          <a:p>
            <a:endParaRPr lang="hr-HR" dirty="0"/>
          </a:p>
          <a:p>
            <a:r>
              <a:rPr lang="hr-HR" dirty="0"/>
              <a:t>•	U njima je važna jasnoća i istinitost podataka.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JAVNO PISMO</a:t>
            </a:r>
          </a:p>
        </p:txBody>
      </p:sp>
      <p:sp>
        <p:nvSpPr>
          <p:cNvPr id="2" name="Rezervirano mjesto za sadržaj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hr-HR" dirty="0"/>
              <a:t>JAVNO ili otvoreno pismo pišemo ako želimo da ga pročita veći broj osoba, objavljujemo ga na televiziji, u novinama ili na radiju. U takvom pismu nekom zahvaljujemo ili ga upozoravamo na nešto.</a:t>
            </a:r>
          </a:p>
          <a:p>
            <a:endParaRPr lang="hr-HR" dirty="0"/>
          </a:p>
          <a:p>
            <a:r>
              <a:rPr lang="hr-HR" dirty="0"/>
              <a:t>•	Prva javna/otvorena pisma pronalazimo u Bibliji (poslanice apostola Pavla)</a:t>
            </a:r>
          </a:p>
          <a:p>
            <a:endParaRPr lang="hr-HR" dirty="0"/>
          </a:p>
          <a:p>
            <a:r>
              <a:rPr lang="hr-HR" dirty="0"/>
              <a:t>•	Neka od svjetski poznatih pisama otvorenog tipa su: pismo Emila </a:t>
            </a:r>
            <a:r>
              <a:rPr lang="hr-HR" dirty="0" err="1"/>
              <a:t>Zole</a:t>
            </a:r>
            <a:r>
              <a:rPr lang="hr-HR" dirty="0"/>
              <a:t> pod naslovom „</a:t>
            </a:r>
            <a:r>
              <a:rPr lang="hr-HR" dirty="0" err="1"/>
              <a:t>J’accus</a:t>
            </a:r>
            <a:r>
              <a:rPr lang="hr-HR" dirty="0"/>
              <a:t>“</a:t>
            </a:r>
          </a:p>
          <a:p>
            <a:endParaRPr lang="hr-HR" dirty="0"/>
          </a:p>
          <a:p>
            <a:r>
              <a:rPr lang="hr-HR" dirty="0"/>
              <a:t>•	Pismo Martina Luthera Kinga „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Letter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Birmingham </a:t>
            </a:r>
            <a:r>
              <a:rPr lang="hr-HR" dirty="0" err="1"/>
              <a:t>Jail</a:t>
            </a:r>
            <a:r>
              <a:rPr lang="hr-HR" dirty="0"/>
              <a:t>“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KAKO PISATI PISMO</a:t>
            </a:r>
          </a:p>
        </p:txBody>
      </p:sp>
      <p:sp>
        <p:nvSpPr>
          <p:cNvPr id="2" name="Rezervirano mjesto za sadržaj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hr-HR" dirty="0"/>
              <a:t>Pri pisanju pisma valja imati na umu njegovu strukturu, glavne elemente, slijed, oblikovanje i razradbu misli te pravopisnu normu standardnog jezika.</a:t>
            </a:r>
          </a:p>
          <a:p>
            <a:pPr lvl="8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Forma pisma</a:t>
            </a:r>
          </a:p>
        </p:txBody>
      </p:sp>
      <p:sp>
        <p:nvSpPr>
          <p:cNvPr id="2" name="Rezervirano mjesto za sadržaj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hr-HR" dirty="0"/>
              <a:t>Pisanje nadnevka (datuma) pisma – u desnom gornjem uglu stranice:</a:t>
            </a:r>
          </a:p>
          <a:p>
            <a:endParaRPr lang="hr-HR" dirty="0"/>
          </a:p>
          <a:p>
            <a:pPr algn="r">
              <a:lnSpc>
                <a:spcPct val="100000"/>
              </a:lnSpc>
            </a:pPr>
            <a:r>
              <a:rPr lang="hr-HR" sz="1600" dirty="0">
                <a:solidFill>
                  <a:srgbClr val="0070C0"/>
                </a:solidFill>
                <a:latin typeface="Harrington" panose="04040505050A02020702" pitchFamily="82" charset="0"/>
              </a:rPr>
              <a:t>Zagreb, 11. 5. 2020.</a:t>
            </a:r>
          </a:p>
          <a:p>
            <a:pPr algn="r">
              <a:lnSpc>
                <a:spcPct val="100000"/>
              </a:lnSpc>
            </a:pPr>
            <a:endParaRPr lang="hr-HR" sz="1600" dirty="0">
              <a:solidFill>
                <a:srgbClr val="0070C0"/>
              </a:solidFill>
              <a:latin typeface="Harrington" panose="04040505050A02020702" pitchFamily="82" charset="0"/>
            </a:endParaRPr>
          </a:p>
          <a:p>
            <a:pPr algn="r">
              <a:lnSpc>
                <a:spcPct val="100000"/>
              </a:lnSpc>
            </a:pPr>
            <a:r>
              <a:rPr lang="hr-HR" sz="1600" dirty="0">
                <a:solidFill>
                  <a:schemeClr val="tx1"/>
                </a:solidFill>
                <a:latin typeface="Harrington" panose="04040505050A02020702" pitchFamily="82" charset="0"/>
              </a:rPr>
              <a:t>ili </a:t>
            </a:r>
            <a:r>
              <a:rPr lang="hr-HR" sz="1600" dirty="0">
                <a:solidFill>
                  <a:srgbClr val="0070C0"/>
                </a:solidFill>
                <a:latin typeface="Harrington" panose="04040505050A02020702" pitchFamily="82" charset="0"/>
              </a:rPr>
              <a:t>Zagreb, 11. svibnja 2020.</a:t>
            </a:r>
          </a:p>
          <a:p>
            <a:pPr algn="r">
              <a:lnSpc>
                <a:spcPct val="100000"/>
              </a:lnSpc>
            </a:pPr>
            <a:endParaRPr lang="hr-HR" sz="1600" dirty="0">
              <a:solidFill>
                <a:srgbClr val="0070C0"/>
              </a:solidFill>
              <a:latin typeface="Harrington" panose="04040505050A02020702" pitchFamily="82" charset="0"/>
            </a:endParaRPr>
          </a:p>
          <a:p>
            <a:pPr algn="r">
              <a:lnSpc>
                <a:spcPct val="100000"/>
              </a:lnSpc>
            </a:pPr>
            <a:r>
              <a:rPr lang="hr-HR" sz="1600" dirty="0">
                <a:solidFill>
                  <a:schemeClr val="tx1"/>
                </a:solidFill>
                <a:latin typeface="Harrington" panose="04040505050A02020702" pitchFamily="82" charset="0"/>
              </a:rPr>
              <a:t>ili</a:t>
            </a:r>
            <a:r>
              <a:rPr lang="hr-HR" sz="1600" dirty="0">
                <a:solidFill>
                  <a:srgbClr val="0070C0"/>
                </a:solidFill>
                <a:latin typeface="Harrington" panose="04040505050A02020702" pitchFamily="82" charset="0"/>
              </a:rPr>
              <a:t> U Zagrebu,  11. svibnja 2020.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Početak pisma – oslovljavamo onog kojem pišemo, </a:t>
            </a:r>
            <a:r>
              <a:rPr lang="hr-HR" dirty="0" err="1"/>
              <a:t>npr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Harrington" panose="04040505050A02020702" pitchFamily="82" charset="0"/>
              </a:rPr>
              <a:t>Dragi Ivane,</a:t>
            </a:r>
          </a:p>
          <a:p>
            <a:endParaRPr lang="hr-HR" dirty="0">
              <a:solidFill>
                <a:srgbClr val="0070C0"/>
              </a:solidFill>
              <a:latin typeface="Harrington" panose="04040505050A02020702" pitchFamily="82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Harrington" panose="04040505050A02020702" pitchFamily="82" charset="0"/>
              </a:rPr>
              <a:t>napokon sam našla vremena da ti se javim s nekoliko redaka…</a:t>
            </a:r>
          </a:p>
          <a:p>
            <a:endParaRPr lang="hr-HR" dirty="0"/>
          </a:p>
          <a:p>
            <a:r>
              <a:rPr lang="hr-HR" dirty="0"/>
              <a:t>ili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Harrington" panose="04040505050A02020702" pitchFamily="82" charset="0"/>
              </a:rPr>
              <a:t>Draga </a:t>
            </a:r>
            <a:r>
              <a:rPr lang="hr-HR" dirty="0" err="1">
                <a:solidFill>
                  <a:srgbClr val="0070C0"/>
                </a:solidFill>
                <a:latin typeface="Harrington" panose="04040505050A02020702" pitchFamily="82" charset="0"/>
              </a:rPr>
              <a:t>Mia</a:t>
            </a:r>
            <a:r>
              <a:rPr lang="hr-HR" dirty="0">
                <a:solidFill>
                  <a:srgbClr val="0070C0"/>
                </a:solidFill>
                <a:latin typeface="Harrington" panose="04040505050A02020702" pitchFamily="82" charset="0"/>
              </a:rPr>
              <a:t>!</a:t>
            </a:r>
          </a:p>
          <a:p>
            <a:endParaRPr lang="hr-HR" dirty="0">
              <a:solidFill>
                <a:srgbClr val="0070C0"/>
              </a:solidFill>
              <a:latin typeface="Harrington" panose="04040505050A02020702" pitchFamily="82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Harrington" panose="04040505050A02020702" pitchFamily="82" charset="0"/>
              </a:rPr>
              <a:t>Napokon sam našao vremena da ti se javim.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21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1254</Words>
  <Application>Microsoft Office PowerPoint</Application>
  <PresentationFormat>Widescreen</PresentationFormat>
  <Paragraphs>123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Harrington</vt:lpstr>
      <vt:lpstr>Wingdings</vt:lpstr>
      <vt:lpstr>Organski</vt:lpstr>
      <vt:lpstr>Pismo i kako ga napisati</vt:lpstr>
      <vt:lpstr>Jezična definicija riječi „pismo”</vt:lpstr>
      <vt:lpstr>Kakvo pismo može biti (prema vrsti)?</vt:lpstr>
      <vt:lpstr>INTIMNO PISMO</vt:lpstr>
      <vt:lpstr>POSLOVNO PISMO</vt:lpstr>
      <vt:lpstr>JAVNO PISMO</vt:lpstr>
      <vt:lpstr>KAKO PISATI PISMO</vt:lpstr>
      <vt:lpstr>Forma pisma</vt:lpstr>
      <vt:lpstr>PowerPoint Presentation</vt:lpstr>
      <vt:lpstr>Oslovljavanje </vt:lpstr>
      <vt:lpstr>Sadržaj ili tekst pisma</vt:lpstr>
      <vt:lpstr>Pozdrav i potpis</vt:lpstr>
      <vt:lpstr>Što je post scriptum?</vt:lpstr>
      <vt:lpstr>Kako napisati adrese na koverti</vt:lpstr>
      <vt:lpstr>Pisma i bonton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Pismo i kako ga napisati</dc:title>
  <dc:creator>Windows User</dc:creator>
  <cp:lastModifiedBy>JELENA KASUNIĆ</cp:lastModifiedBy>
  <cp:revision>16</cp:revision>
  <dcterms:created xsi:type="dcterms:W3CDTF">2020-05-07T22:52:40Z</dcterms:created>
  <dcterms:modified xsi:type="dcterms:W3CDTF">2020-05-11T06:18:45Z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